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50"/>
  </p:notesMasterIdLst>
  <p:sldIdLst>
    <p:sldId id="268" r:id="rId5"/>
    <p:sldId id="445" r:id="rId6"/>
    <p:sldId id="337" r:id="rId7"/>
    <p:sldId id="446" r:id="rId8"/>
    <p:sldId id="447" r:id="rId9"/>
    <p:sldId id="448" r:id="rId10"/>
    <p:sldId id="449" r:id="rId11"/>
    <p:sldId id="450" r:id="rId12"/>
    <p:sldId id="408" r:id="rId13"/>
    <p:sldId id="453" r:id="rId14"/>
    <p:sldId id="454" r:id="rId15"/>
    <p:sldId id="455" r:id="rId16"/>
    <p:sldId id="456" r:id="rId17"/>
    <p:sldId id="457" r:id="rId18"/>
    <p:sldId id="458" r:id="rId19"/>
    <p:sldId id="459" r:id="rId20"/>
    <p:sldId id="460" r:id="rId21"/>
    <p:sldId id="461" r:id="rId22"/>
    <p:sldId id="462" r:id="rId23"/>
    <p:sldId id="463" r:id="rId24"/>
    <p:sldId id="464" r:id="rId25"/>
    <p:sldId id="465" r:id="rId26"/>
    <p:sldId id="466" r:id="rId27"/>
    <p:sldId id="467" r:id="rId28"/>
    <p:sldId id="468" r:id="rId29"/>
    <p:sldId id="469" r:id="rId30"/>
    <p:sldId id="470" r:id="rId31"/>
    <p:sldId id="471" r:id="rId32"/>
    <p:sldId id="472" r:id="rId33"/>
    <p:sldId id="475" r:id="rId34"/>
    <p:sldId id="476" r:id="rId35"/>
    <p:sldId id="477" r:id="rId36"/>
    <p:sldId id="478" r:id="rId37"/>
    <p:sldId id="479" r:id="rId38"/>
    <p:sldId id="480" r:id="rId39"/>
    <p:sldId id="481" r:id="rId40"/>
    <p:sldId id="482" r:id="rId41"/>
    <p:sldId id="483" r:id="rId42"/>
    <p:sldId id="484" r:id="rId43"/>
    <p:sldId id="485" r:id="rId44"/>
    <p:sldId id="486" r:id="rId45"/>
    <p:sldId id="487" r:id="rId46"/>
    <p:sldId id="488" r:id="rId47"/>
    <p:sldId id="489" r:id="rId48"/>
    <p:sldId id="490" r:id="rId4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B41"/>
    <a:srgbClr val="02B8E3"/>
    <a:srgbClr val="F3F3F3"/>
    <a:srgbClr val="D4D4D4"/>
    <a:srgbClr val="A9A9A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64" autoAdjust="0"/>
    <p:restoredTop sz="94570"/>
  </p:normalViewPr>
  <p:slideViewPr>
    <p:cSldViewPr snapToGrid="0" snapToObjects="1">
      <p:cViewPr varScale="1">
        <p:scale>
          <a:sx n="92" d="100"/>
          <a:sy n="92" d="100"/>
        </p:scale>
        <p:origin x="468" y="78"/>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799CDA-E777-9E4F-92C3-2ED1C3E52D5F}" type="datetimeFigureOut">
              <a:rPr lang="en-US" smtClean="0"/>
              <a:t>4/23/2020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56E510-77F8-5442-9206-867BCEA6F0E6}" type="slidenum">
              <a:rPr lang="en-US" smtClean="0"/>
              <a:t>‹#›</a:t>
            </a:fld>
            <a:endParaRPr lang="en-US" dirty="0"/>
          </a:p>
        </p:txBody>
      </p:sp>
    </p:spTree>
    <p:extLst>
      <p:ext uri="{BB962C8B-B14F-4D97-AF65-F5344CB8AC3E}">
        <p14:creationId xmlns:p14="http://schemas.microsoft.com/office/powerpoint/2010/main" val="9831248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1</a:t>
            </a:fld>
            <a:endParaRPr lang="en-US" dirty="0"/>
          </a:p>
        </p:txBody>
      </p:sp>
    </p:spTree>
    <p:extLst>
      <p:ext uri="{BB962C8B-B14F-4D97-AF65-F5344CB8AC3E}">
        <p14:creationId xmlns:p14="http://schemas.microsoft.com/office/powerpoint/2010/main" val="4250343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10</a:t>
            </a:fld>
            <a:endParaRPr lang="en-US" dirty="0"/>
          </a:p>
        </p:txBody>
      </p:sp>
    </p:spTree>
    <p:extLst>
      <p:ext uri="{BB962C8B-B14F-4D97-AF65-F5344CB8AC3E}">
        <p14:creationId xmlns:p14="http://schemas.microsoft.com/office/powerpoint/2010/main" val="4253525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11</a:t>
            </a:fld>
            <a:endParaRPr lang="en-US" dirty="0"/>
          </a:p>
        </p:txBody>
      </p:sp>
    </p:spTree>
    <p:extLst>
      <p:ext uri="{BB962C8B-B14F-4D97-AF65-F5344CB8AC3E}">
        <p14:creationId xmlns:p14="http://schemas.microsoft.com/office/powerpoint/2010/main" val="1248468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12</a:t>
            </a:fld>
            <a:endParaRPr lang="en-US" dirty="0"/>
          </a:p>
        </p:txBody>
      </p:sp>
    </p:spTree>
    <p:extLst>
      <p:ext uri="{BB962C8B-B14F-4D97-AF65-F5344CB8AC3E}">
        <p14:creationId xmlns:p14="http://schemas.microsoft.com/office/powerpoint/2010/main" val="1600461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13</a:t>
            </a:fld>
            <a:endParaRPr lang="en-US" dirty="0"/>
          </a:p>
        </p:txBody>
      </p:sp>
    </p:spTree>
    <p:extLst>
      <p:ext uri="{BB962C8B-B14F-4D97-AF65-F5344CB8AC3E}">
        <p14:creationId xmlns:p14="http://schemas.microsoft.com/office/powerpoint/2010/main" val="31425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14</a:t>
            </a:fld>
            <a:endParaRPr lang="en-US" dirty="0"/>
          </a:p>
        </p:txBody>
      </p:sp>
    </p:spTree>
    <p:extLst>
      <p:ext uri="{BB962C8B-B14F-4D97-AF65-F5344CB8AC3E}">
        <p14:creationId xmlns:p14="http://schemas.microsoft.com/office/powerpoint/2010/main" val="2677707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15</a:t>
            </a:fld>
            <a:endParaRPr lang="en-US" dirty="0"/>
          </a:p>
        </p:txBody>
      </p:sp>
    </p:spTree>
    <p:extLst>
      <p:ext uri="{BB962C8B-B14F-4D97-AF65-F5344CB8AC3E}">
        <p14:creationId xmlns:p14="http://schemas.microsoft.com/office/powerpoint/2010/main" val="3388821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16</a:t>
            </a:fld>
            <a:endParaRPr lang="en-US" dirty="0"/>
          </a:p>
        </p:txBody>
      </p:sp>
    </p:spTree>
    <p:extLst>
      <p:ext uri="{BB962C8B-B14F-4D97-AF65-F5344CB8AC3E}">
        <p14:creationId xmlns:p14="http://schemas.microsoft.com/office/powerpoint/2010/main" val="1083557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6E510-77F8-5442-9206-867BCEA6F0E6}" type="slidenum">
              <a:rPr lang="en-US" smtClean="0"/>
              <a:t>17</a:t>
            </a:fld>
            <a:endParaRPr lang="en-US" dirty="0"/>
          </a:p>
        </p:txBody>
      </p:sp>
    </p:spTree>
    <p:extLst>
      <p:ext uri="{BB962C8B-B14F-4D97-AF65-F5344CB8AC3E}">
        <p14:creationId xmlns:p14="http://schemas.microsoft.com/office/powerpoint/2010/main" val="36300143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18</a:t>
            </a:fld>
            <a:endParaRPr lang="en-US" dirty="0"/>
          </a:p>
        </p:txBody>
      </p:sp>
    </p:spTree>
    <p:extLst>
      <p:ext uri="{BB962C8B-B14F-4D97-AF65-F5344CB8AC3E}">
        <p14:creationId xmlns:p14="http://schemas.microsoft.com/office/powerpoint/2010/main" val="866363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6E510-77F8-5442-9206-867BCEA6F0E6}" type="slidenum">
              <a:rPr lang="en-US" smtClean="0"/>
              <a:t>19</a:t>
            </a:fld>
            <a:endParaRPr lang="en-US"/>
          </a:p>
        </p:txBody>
      </p:sp>
    </p:spTree>
    <p:extLst>
      <p:ext uri="{BB962C8B-B14F-4D97-AF65-F5344CB8AC3E}">
        <p14:creationId xmlns:p14="http://schemas.microsoft.com/office/powerpoint/2010/main" val="3322556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2</a:t>
            </a:fld>
            <a:endParaRPr lang="en-US" dirty="0"/>
          </a:p>
        </p:txBody>
      </p:sp>
    </p:spTree>
    <p:extLst>
      <p:ext uri="{BB962C8B-B14F-4D97-AF65-F5344CB8AC3E}">
        <p14:creationId xmlns:p14="http://schemas.microsoft.com/office/powerpoint/2010/main" val="29176475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20</a:t>
            </a:fld>
            <a:endParaRPr lang="en-US" dirty="0"/>
          </a:p>
        </p:txBody>
      </p:sp>
    </p:spTree>
    <p:extLst>
      <p:ext uri="{BB962C8B-B14F-4D97-AF65-F5344CB8AC3E}">
        <p14:creationId xmlns:p14="http://schemas.microsoft.com/office/powerpoint/2010/main" val="24927929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21</a:t>
            </a:fld>
            <a:endParaRPr lang="en-US" dirty="0"/>
          </a:p>
        </p:txBody>
      </p:sp>
    </p:spTree>
    <p:extLst>
      <p:ext uri="{BB962C8B-B14F-4D97-AF65-F5344CB8AC3E}">
        <p14:creationId xmlns:p14="http://schemas.microsoft.com/office/powerpoint/2010/main" val="7251749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22</a:t>
            </a:fld>
            <a:endParaRPr lang="en-US" dirty="0"/>
          </a:p>
        </p:txBody>
      </p:sp>
    </p:spTree>
    <p:extLst>
      <p:ext uri="{BB962C8B-B14F-4D97-AF65-F5344CB8AC3E}">
        <p14:creationId xmlns:p14="http://schemas.microsoft.com/office/powerpoint/2010/main" val="37158570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23</a:t>
            </a:fld>
            <a:endParaRPr lang="en-US" dirty="0"/>
          </a:p>
        </p:txBody>
      </p:sp>
    </p:spTree>
    <p:extLst>
      <p:ext uri="{BB962C8B-B14F-4D97-AF65-F5344CB8AC3E}">
        <p14:creationId xmlns:p14="http://schemas.microsoft.com/office/powerpoint/2010/main" val="13051607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24</a:t>
            </a:fld>
            <a:endParaRPr lang="en-US" dirty="0"/>
          </a:p>
        </p:txBody>
      </p:sp>
    </p:spTree>
    <p:extLst>
      <p:ext uri="{BB962C8B-B14F-4D97-AF65-F5344CB8AC3E}">
        <p14:creationId xmlns:p14="http://schemas.microsoft.com/office/powerpoint/2010/main" val="5207615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25</a:t>
            </a:fld>
            <a:endParaRPr lang="en-US" dirty="0"/>
          </a:p>
        </p:txBody>
      </p:sp>
    </p:spTree>
    <p:extLst>
      <p:ext uri="{BB962C8B-B14F-4D97-AF65-F5344CB8AC3E}">
        <p14:creationId xmlns:p14="http://schemas.microsoft.com/office/powerpoint/2010/main" val="39913959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26</a:t>
            </a:fld>
            <a:endParaRPr lang="en-US" dirty="0"/>
          </a:p>
        </p:txBody>
      </p:sp>
    </p:spTree>
    <p:extLst>
      <p:ext uri="{BB962C8B-B14F-4D97-AF65-F5344CB8AC3E}">
        <p14:creationId xmlns:p14="http://schemas.microsoft.com/office/powerpoint/2010/main" val="13795281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28</a:t>
            </a:fld>
            <a:endParaRPr lang="en-US" dirty="0"/>
          </a:p>
        </p:txBody>
      </p:sp>
    </p:spTree>
    <p:extLst>
      <p:ext uri="{BB962C8B-B14F-4D97-AF65-F5344CB8AC3E}">
        <p14:creationId xmlns:p14="http://schemas.microsoft.com/office/powerpoint/2010/main" val="8808998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29</a:t>
            </a:fld>
            <a:endParaRPr lang="en-US" dirty="0"/>
          </a:p>
        </p:txBody>
      </p:sp>
    </p:spTree>
    <p:extLst>
      <p:ext uri="{BB962C8B-B14F-4D97-AF65-F5344CB8AC3E}">
        <p14:creationId xmlns:p14="http://schemas.microsoft.com/office/powerpoint/2010/main" val="29900918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30</a:t>
            </a:fld>
            <a:endParaRPr lang="en-US" dirty="0"/>
          </a:p>
        </p:txBody>
      </p:sp>
    </p:spTree>
    <p:extLst>
      <p:ext uri="{BB962C8B-B14F-4D97-AF65-F5344CB8AC3E}">
        <p14:creationId xmlns:p14="http://schemas.microsoft.com/office/powerpoint/2010/main" val="2967564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3</a:t>
            </a:fld>
            <a:endParaRPr lang="en-US" dirty="0"/>
          </a:p>
        </p:txBody>
      </p:sp>
    </p:spTree>
    <p:extLst>
      <p:ext uri="{BB962C8B-B14F-4D97-AF65-F5344CB8AC3E}">
        <p14:creationId xmlns:p14="http://schemas.microsoft.com/office/powerpoint/2010/main" val="10310206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31</a:t>
            </a:fld>
            <a:endParaRPr lang="en-US" dirty="0"/>
          </a:p>
        </p:txBody>
      </p:sp>
    </p:spTree>
    <p:extLst>
      <p:ext uri="{BB962C8B-B14F-4D97-AF65-F5344CB8AC3E}">
        <p14:creationId xmlns:p14="http://schemas.microsoft.com/office/powerpoint/2010/main" val="17744991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32</a:t>
            </a:fld>
            <a:endParaRPr lang="en-US" dirty="0"/>
          </a:p>
        </p:txBody>
      </p:sp>
    </p:spTree>
    <p:extLst>
      <p:ext uri="{BB962C8B-B14F-4D97-AF65-F5344CB8AC3E}">
        <p14:creationId xmlns:p14="http://schemas.microsoft.com/office/powerpoint/2010/main" val="26834700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33</a:t>
            </a:fld>
            <a:endParaRPr lang="en-US" dirty="0"/>
          </a:p>
        </p:txBody>
      </p:sp>
    </p:spTree>
    <p:extLst>
      <p:ext uri="{BB962C8B-B14F-4D97-AF65-F5344CB8AC3E}">
        <p14:creationId xmlns:p14="http://schemas.microsoft.com/office/powerpoint/2010/main" val="37465770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34</a:t>
            </a:fld>
            <a:endParaRPr lang="en-US" dirty="0"/>
          </a:p>
        </p:txBody>
      </p:sp>
    </p:spTree>
    <p:extLst>
      <p:ext uri="{BB962C8B-B14F-4D97-AF65-F5344CB8AC3E}">
        <p14:creationId xmlns:p14="http://schemas.microsoft.com/office/powerpoint/2010/main" val="15149957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Paragraph 35</a:t>
            </a:r>
          </a:p>
        </p:txBody>
      </p:sp>
      <p:sp>
        <p:nvSpPr>
          <p:cNvPr id="4" name="Slide Number Placeholder 3"/>
          <p:cNvSpPr>
            <a:spLocks noGrp="1"/>
          </p:cNvSpPr>
          <p:nvPr>
            <p:ph type="sldNum" sz="quarter" idx="10"/>
          </p:nvPr>
        </p:nvSpPr>
        <p:spPr/>
        <p:txBody>
          <a:bodyPr/>
          <a:lstStyle/>
          <a:p>
            <a:fld id="{EC56E510-77F8-5442-9206-867BCEA6F0E6}" type="slidenum">
              <a:rPr lang="en-US" smtClean="0"/>
              <a:t>35</a:t>
            </a:fld>
            <a:endParaRPr lang="en-US" dirty="0"/>
          </a:p>
        </p:txBody>
      </p:sp>
    </p:spTree>
    <p:extLst>
      <p:ext uri="{BB962C8B-B14F-4D97-AF65-F5344CB8AC3E}">
        <p14:creationId xmlns:p14="http://schemas.microsoft.com/office/powerpoint/2010/main" val="13005159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Paragraph 41</a:t>
            </a:r>
          </a:p>
        </p:txBody>
      </p:sp>
      <p:sp>
        <p:nvSpPr>
          <p:cNvPr id="4" name="Slide Number Placeholder 3"/>
          <p:cNvSpPr>
            <a:spLocks noGrp="1"/>
          </p:cNvSpPr>
          <p:nvPr>
            <p:ph type="sldNum" sz="quarter" idx="10"/>
          </p:nvPr>
        </p:nvSpPr>
        <p:spPr/>
        <p:txBody>
          <a:bodyPr/>
          <a:lstStyle/>
          <a:p>
            <a:fld id="{EC56E510-77F8-5442-9206-867BCEA6F0E6}" type="slidenum">
              <a:rPr lang="en-US" smtClean="0"/>
              <a:t>36</a:t>
            </a:fld>
            <a:endParaRPr lang="en-US" dirty="0"/>
          </a:p>
        </p:txBody>
      </p:sp>
    </p:spTree>
    <p:extLst>
      <p:ext uri="{BB962C8B-B14F-4D97-AF65-F5344CB8AC3E}">
        <p14:creationId xmlns:p14="http://schemas.microsoft.com/office/powerpoint/2010/main" val="29301374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dirty="0">
                <a:solidFill>
                  <a:schemeClr val="tx1"/>
                </a:solidFill>
                <a:latin typeface="Garamond" panose="02020404030301010803" pitchFamily="18" charset="0"/>
              </a:rPr>
              <a:t>An historical perspective – compulsion to vaccinate and the exception (para 42 delete)</a:t>
            </a:r>
          </a:p>
          <a:p>
            <a:pPr algn="l"/>
            <a:endParaRPr lang="en-GB" sz="1200" dirty="0">
              <a:solidFill>
                <a:schemeClr val="tx1"/>
              </a:solidFill>
              <a:latin typeface="Garamond" panose="02020404030301010803" pitchFamily="18" charset="0"/>
            </a:endParaRPr>
          </a:p>
          <a:p>
            <a:pPr algn="l"/>
            <a:r>
              <a:rPr lang="en-GB" sz="1200" dirty="0">
                <a:solidFill>
                  <a:schemeClr val="tx1"/>
                </a:solidFill>
                <a:latin typeface="Garamond" panose="02020404030301010803" pitchFamily="18" charset="0"/>
              </a:rPr>
              <a:t>The role of the court within public law proceedings (para43 and 44)</a:t>
            </a:r>
          </a:p>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37</a:t>
            </a:fld>
            <a:endParaRPr lang="en-US" dirty="0"/>
          </a:p>
        </p:txBody>
      </p:sp>
    </p:spTree>
    <p:extLst>
      <p:ext uri="{BB962C8B-B14F-4D97-AF65-F5344CB8AC3E}">
        <p14:creationId xmlns:p14="http://schemas.microsoft.com/office/powerpoint/2010/main" val="41914207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38</a:t>
            </a:fld>
            <a:endParaRPr lang="en-US" dirty="0"/>
          </a:p>
        </p:txBody>
      </p:sp>
    </p:spTree>
    <p:extLst>
      <p:ext uri="{BB962C8B-B14F-4D97-AF65-F5344CB8AC3E}">
        <p14:creationId xmlns:p14="http://schemas.microsoft.com/office/powerpoint/2010/main" val="20130828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39</a:t>
            </a:fld>
            <a:endParaRPr lang="en-US" dirty="0"/>
          </a:p>
        </p:txBody>
      </p:sp>
    </p:spTree>
    <p:extLst>
      <p:ext uri="{BB962C8B-B14F-4D97-AF65-F5344CB8AC3E}">
        <p14:creationId xmlns:p14="http://schemas.microsoft.com/office/powerpoint/2010/main" val="6570737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40</a:t>
            </a:fld>
            <a:endParaRPr lang="en-US" dirty="0"/>
          </a:p>
        </p:txBody>
      </p:sp>
    </p:spTree>
    <p:extLst>
      <p:ext uri="{BB962C8B-B14F-4D97-AF65-F5344CB8AC3E}">
        <p14:creationId xmlns:p14="http://schemas.microsoft.com/office/powerpoint/2010/main" val="859100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4</a:t>
            </a:fld>
            <a:endParaRPr lang="en-US" dirty="0"/>
          </a:p>
        </p:txBody>
      </p:sp>
    </p:spTree>
    <p:extLst>
      <p:ext uri="{BB962C8B-B14F-4D97-AF65-F5344CB8AC3E}">
        <p14:creationId xmlns:p14="http://schemas.microsoft.com/office/powerpoint/2010/main" val="21820997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41</a:t>
            </a:fld>
            <a:endParaRPr lang="en-US" dirty="0"/>
          </a:p>
        </p:txBody>
      </p:sp>
    </p:spTree>
    <p:extLst>
      <p:ext uri="{BB962C8B-B14F-4D97-AF65-F5344CB8AC3E}">
        <p14:creationId xmlns:p14="http://schemas.microsoft.com/office/powerpoint/2010/main" val="36543970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42</a:t>
            </a:fld>
            <a:endParaRPr lang="en-US" dirty="0"/>
          </a:p>
        </p:txBody>
      </p:sp>
    </p:spTree>
    <p:extLst>
      <p:ext uri="{BB962C8B-B14F-4D97-AF65-F5344CB8AC3E}">
        <p14:creationId xmlns:p14="http://schemas.microsoft.com/office/powerpoint/2010/main" val="42436560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43</a:t>
            </a:fld>
            <a:endParaRPr lang="en-US" dirty="0"/>
          </a:p>
        </p:txBody>
      </p:sp>
    </p:spTree>
    <p:extLst>
      <p:ext uri="{BB962C8B-B14F-4D97-AF65-F5344CB8AC3E}">
        <p14:creationId xmlns:p14="http://schemas.microsoft.com/office/powerpoint/2010/main" val="401380169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44</a:t>
            </a:fld>
            <a:endParaRPr lang="en-US" dirty="0"/>
          </a:p>
        </p:txBody>
      </p:sp>
    </p:spTree>
    <p:extLst>
      <p:ext uri="{BB962C8B-B14F-4D97-AF65-F5344CB8AC3E}">
        <p14:creationId xmlns:p14="http://schemas.microsoft.com/office/powerpoint/2010/main" val="2087729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45</a:t>
            </a:fld>
            <a:endParaRPr lang="en-US" dirty="0"/>
          </a:p>
        </p:txBody>
      </p:sp>
    </p:spTree>
    <p:extLst>
      <p:ext uri="{BB962C8B-B14F-4D97-AF65-F5344CB8AC3E}">
        <p14:creationId xmlns:p14="http://schemas.microsoft.com/office/powerpoint/2010/main" val="3677292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5</a:t>
            </a:fld>
            <a:endParaRPr lang="en-US" dirty="0"/>
          </a:p>
        </p:txBody>
      </p:sp>
    </p:spTree>
    <p:extLst>
      <p:ext uri="{BB962C8B-B14F-4D97-AF65-F5344CB8AC3E}">
        <p14:creationId xmlns:p14="http://schemas.microsoft.com/office/powerpoint/2010/main" val="1532121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6</a:t>
            </a:fld>
            <a:endParaRPr lang="en-US" dirty="0"/>
          </a:p>
        </p:txBody>
      </p:sp>
    </p:spTree>
    <p:extLst>
      <p:ext uri="{BB962C8B-B14F-4D97-AF65-F5344CB8AC3E}">
        <p14:creationId xmlns:p14="http://schemas.microsoft.com/office/powerpoint/2010/main" val="1557244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7</a:t>
            </a:fld>
            <a:endParaRPr lang="en-US" dirty="0"/>
          </a:p>
        </p:txBody>
      </p:sp>
    </p:spTree>
    <p:extLst>
      <p:ext uri="{BB962C8B-B14F-4D97-AF65-F5344CB8AC3E}">
        <p14:creationId xmlns:p14="http://schemas.microsoft.com/office/powerpoint/2010/main" val="1333173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8</a:t>
            </a:fld>
            <a:endParaRPr lang="en-US" dirty="0"/>
          </a:p>
        </p:txBody>
      </p:sp>
    </p:spTree>
    <p:extLst>
      <p:ext uri="{BB962C8B-B14F-4D97-AF65-F5344CB8AC3E}">
        <p14:creationId xmlns:p14="http://schemas.microsoft.com/office/powerpoint/2010/main" val="1748474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9</a:t>
            </a:fld>
            <a:endParaRPr lang="en-US" dirty="0"/>
          </a:p>
        </p:txBody>
      </p:sp>
    </p:spTree>
    <p:extLst>
      <p:ext uri="{BB962C8B-B14F-4D97-AF65-F5344CB8AC3E}">
        <p14:creationId xmlns:p14="http://schemas.microsoft.com/office/powerpoint/2010/main" val="1002859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GB"/>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dirty="0"/>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68C2560D-EC28-3B41-86E8-18F1CE0113B4}"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68C2560D-EC28-3B41-86E8-18F1CE0113B4}" type="datetimeFigureOut">
              <a:rPr lang="en-US" smtClean="0"/>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68C2560D-EC28-3B41-86E8-18F1CE0113B4}" type="datetimeFigureOut">
              <a:rPr lang="en-US" smtClean="0"/>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4/23/2020</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2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mailto:clerks@36family.co.uk" TargetMode="External"/><Relationship Id="rId7"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2.jpg"/><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2.jpg"/></Relationships>
</file>

<file path=ppt/slides/_rels/slide3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3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3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3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3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3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3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3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3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8.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4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9.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4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0.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4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4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2.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4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3.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4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mailto:clerks@36family.co.uk" TargetMode="External"/><Relationship Id="rId7" Type="http://schemas.openxmlformats.org/officeDocument/2006/relationships/image" Target="../media/image5.jpeg"/><Relationship Id="rId2" Type="http://schemas.openxmlformats.org/officeDocument/2006/relationships/notesSlide" Target="../notesSlides/notesSlide4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2.jpg"/><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hyperlink" Target="mailto:clerks@36family.co.uk"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3709489" y="1627875"/>
            <a:ext cx="1803400" cy="1803400"/>
          </a:xfrm>
          <a:prstGeom prst="rect">
            <a:avLst/>
          </a:prstGeom>
        </p:spPr>
      </p:pic>
    </p:spTree>
    <p:extLst>
      <p:ext uri="{BB962C8B-B14F-4D97-AF65-F5344CB8AC3E}">
        <p14:creationId xmlns:p14="http://schemas.microsoft.com/office/powerpoint/2010/main" val="3911152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14017" y="1206407"/>
            <a:ext cx="5606124" cy="2423740"/>
          </a:xfrm>
          <a:prstGeom prst="rect">
            <a:avLst/>
          </a:prstGeom>
          <a:noFill/>
        </p:spPr>
        <p:txBody>
          <a:bodyPr wrap="square" lIns="0" tIns="0" rIns="0" bIns="0" rtlCol="0" anchor="t" anchorCtr="0">
            <a:spAutoFit/>
          </a:bodyPr>
          <a:lstStyle/>
          <a:p>
            <a:pPr algn="ctr">
              <a:spcAft>
                <a:spcPts val="700"/>
              </a:spcAft>
            </a:pPr>
            <a:r>
              <a:rPr lang="en-US" sz="2800" dirty="0">
                <a:solidFill>
                  <a:srgbClr val="0A0B41"/>
                </a:solidFill>
                <a:latin typeface="Garamond" panose="02020404030301010803" pitchFamily="18" charset="0"/>
                <a:cs typeface="Cabin"/>
              </a:rPr>
              <a:t>Intractable disputes and alienation, Interventions &amp; Outcomes </a:t>
            </a:r>
          </a:p>
          <a:p>
            <a:pPr algn="ctr">
              <a:spcAft>
                <a:spcPts val="700"/>
              </a:spcAft>
            </a:pPr>
            <a:endParaRPr lang="en-US" sz="2800" dirty="0">
              <a:solidFill>
                <a:srgbClr val="0A0B41"/>
              </a:solidFill>
              <a:latin typeface="Garamond" panose="02020404030301010803" pitchFamily="18" charset="0"/>
              <a:cs typeface="Cabin"/>
            </a:endParaRPr>
          </a:p>
          <a:p>
            <a:pPr algn="ctr">
              <a:spcAft>
                <a:spcPts val="700"/>
              </a:spcAft>
            </a:pPr>
            <a:r>
              <a:rPr lang="en-US" sz="2800" dirty="0">
                <a:solidFill>
                  <a:srgbClr val="0A0B41"/>
                </a:solidFill>
                <a:latin typeface="Garamond" panose="02020404030301010803" pitchFamily="18" charset="0"/>
                <a:cs typeface="Cabin"/>
              </a:rPr>
              <a:t>By</a:t>
            </a:r>
          </a:p>
          <a:p>
            <a:pPr algn="ctr">
              <a:spcAft>
                <a:spcPts val="700"/>
              </a:spcAft>
            </a:pPr>
            <a:r>
              <a:rPr lang="en-US" sz="2800" dirty="0">
                <a:solidFill>
                  <a:srgbClr val="0A0B41"/>
                </a:solidFill>
                <a:latin typeface="Garamond" panose="02020404030301010803" pitchFamily="18" charset="0"/>
                <a:cs typeface="Cabin Regular"/>
              </a:rPr>
              <a:t>Paula Thomas</a:t>
            </a:r>
          </a:p>
        </p:txBody>
      </p:sp>
      <p:pic>
        <p:nvPicPr>
          <p:cNvPr id="11" name="Picture 10"/>
          <p:cNvPicPr>
            <a:picLocks noChangeAspect="1"/>
          </p:cNvPicPr>
          <p:nvPr/>
        </p:nvPicPr>
        <p:blipFill>
          <a:blip r:embed="rId3"/>
          <a:stretch>
            <a:fillRect/>
          </a:stretch>
        </p:blipFill>
        <p:spPr>
          <a:xfrm>
            <a:off x="889010" y="1393467"/>
            <a:ext cx="1803400" cy="1803400"/>
          </a:xfrm>
          <a:prstGeom prst="rect">
            <a:avLst/>
          </a:prstGeom>
        </p:spPr>
      </p:pic>
      <p:cxnSp>
        <p:nvCxnSpPr>
          <p:cNvPr id="4" name="Straight Connector 3"/>
          <p:cNvCxnSpPr/>
          <p:nvPr/>
        </p:nvCxnSpPr>
        <p:spPr>
          <a:xfrm>
            <a:off x="2953213" y="891935"/>
            <a:ext cx="0" cy="2810933"/>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6981" y="4050110"/>
            <a:ext cx="930194" cy="930194"/>
          </a:xfrm>
          <a:prstGeom prst="rect">
            <a:avLst/>
          </a:prstGeom>
        </p:spPr>
      </p:pic>
      <p:grpSp>
        <p:nvGrpSpPr>
          <p:cNvPr id="3" name="Group 2"/>
          <p:cNvGrpSpPr/>
          <p:nvPr/>
        </p:nvGrpSpPr>
        <p:grpSpPr>
          <a:xfrm>
            <a:off x="285799" y="4167739"/>
            <a:ext cx="4790345" cy="817279"/>
            <a:chOff x="285799" y="4167739"/>
            <a:chExt cx="4790345" cy="817279"/>
          </a:xfrm>
        </p:grpSpPr>
        <p:pic>
          <p:nvPicPr>
            <p:cNvPr id="7" name="Picture 16" descr="Family Signatures (00000002)"/>
            <p:cNvPicPr>
              <a:picLocks noChangeAspect="1" noChangeArrowheads="1"/>
            </p:cNvPicPr>
            <p:nvPr/>
          </p:nvPicPr>
          <p:blipFill rotWithShape="1">
            <a:blip r:embed="rId5">
              <a:extLst>
                <a:ext uri="{28A0092B-C50C-407E-A947-70E740481C1C}">
                  <a14:useLocalDpi xmlns:a14="http://schemas.microsoft.com/office/drawing/2010/main" val="0"/>
                </a:ext>
              </a:extLst>
            </a:blip>
            <a:srcRect l="49136"/>
            <a:stretch/>
          </p:blipFill>
          <p:spPr bwMode="auto">
            <a:xfrm>
              <a:off x="2647017" y="4167739"/>
              <a:ext cx="2429127" cy="812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image0a995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1893" y="4184767"/>
              <a:ext cx="953026" cy="80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image44d98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06049" y="4180053"/>
              <a:ext cx="540968" cy="782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3"/>
            <a:stretch>
              <a:fillRect/>
            </a:stretch>
          </p:blipFill>
          <p:spPr>
            <a:xfrm>
              <a:off x="285799" y="4180053"/>
              <a:ext cx="804965" cy="804965"/>
            </a:xfrm>
            <a:prstGeom prst="rect">
              <a:avLst/>
            </a:prstGeom>
          </p:spPr>
        </p:pic>
      </p:grpSp>
    </p:spTree>
    <p:extLst>
      <p:ext uri="{BB962C8B-B14F-4D97-AF65-F5344CB8AC3E}">
        <p14:creationId xmlns:p14="http://schemas.microsoft.com/office/powerpoint/2010/main" val="4166123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492443"/>
          </a:xfrm>
          <a:prstGeom prst="rect">
            <a:avLst/>
          </a:prstGeom>
          <a:noFill/>
        </p:spPr>
        <p:txBody>
          <a:bodyPr wrap="square" lIns="0" tIns="0" rIns="0" bIns="0" rtlCol="0" anchor="t" anchorCtr="0">
            <a:spAutoFit/>
          </a:bodyPr>
          <a:lstStyle/>
          <a:p>
            <a:pPr algn="ctr">
              <a:spcAft>
                <a:spcPts val="700"/>
              </a:spcAft>
            </a:pPr>
            <a:r>
              <a:rPr lang="en-US" sz="3200" b="1" dirty="0">
                <a:solidFill>
                  <a:srgbClr val="0A0B41"/>
                </a:solidFill>
                <a:latin typeface="Garamond" panose="02020404030301010803" pitchFamily="18" charset="0"/>
                <a:cs typeface="Cabin"/>
              </a:rPr>
              <a:t>Areas of discussion: </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2800" dirty="0">
              <a:solidFill>
                <a:srgbClr val="002060"/>
              </a:solidFill>
              <a:latin typeface="Garamond" panose="02020404030301010803" pitchFamily="18" charset="0"/>
            </a:endParaRPr>
          </a:p>
          <a:p>
            <a:pPr marL="457200" indent="-457200" algn="l">
              <a:buFont typeface="Arial" panose="020B0604020202020204" pitchFamily="34" charset="0"/>
              <a:buChar char="•"/>
            </a:pPr>
            <a:r>
              <a:rPr lang="en-GB" sz="2800" dirty="0">
                <a:solidFill>
                  <a:srgbClr val="002060"/>
                </a:solidFill>
                <a:latin typeface="Garamond" panose="02020404030301010803" pitchFamily="18" charset="0"/>
              </a:rPr>
              <a:t>Intractable disputes</a:t>
            </a:r>
          </a:p>
          <a:p>
            <a:pPr algn="l"/>
            <a:endParaRPr lang="en-GB" sz="2800" dirty="0">
              <a:solidFill>
                <a:srgbClr val="002060"/>
              </a:solidFill>
              <a:latin typeface="Garamond" panose="02020404030301010803" pitchFamily="18" charset="0"/>
            </a:endParaRPr>
          </a:p>
          <a:p>
            <a:pPr marL="457200" indent="-457200" algn="l">
              <a:buFont typeface="Arial" panose="020B0604020202020204" pitchFamily="34" charset="0"/>
              <a:buChar char="•"/>
            </a:pPr>
            <a:r>
              <a:rPr lang="en-GB" sz="2800" dirty="0">
                <a:solidFill>
                  <a:srgbClr val="002060"/>
                </a:solidFill>
                <a:latin typeface="Garamond" panose="02020404030301010803" pitchFamily="18" charset="0"/>
              </a:rPr>
              <a:t>Alienation</a:t>
            </a:r>
          </a:p>
          <a:p>
            <a:pPr algn="l"/>
            <a:endParaRPr lang="en-GB" sz="2800" dirty="0">
              <a:solidFill>
                <a:srgbClr val="002060"/>
              </a:solidFill>
              <a:latin typeface="Garamond" panose="02020404030301010803" pitchFamily="18" charset="0"/>
            </a:endParaRPr>
          </a:p>
          <a:p>
            <a:pPr marL="457200" indent="-457200" algn="l">
              <a:buFont typeface="Arial" panose="020B0604020202020204" pitchFamily="34" charset="0"/>
              <a:buChar char="•"/>
            </a:pPr>
            <a:r>
              <a:rPr lang="en-GB" sz="2800" dirty="0">
                <a:solidFill>
                  <a:srgbClr val="002060"/>
                </a:solidFill>
                <a:latin typeface="Garamond" panose="02020404030301010803" pitchFamily="18" charset="0"/>
              </a:rPr>
              <a:t>Judicial responses</a:t>
            </a:r>
            <a:endParaRPr lang="en-GB" sz="2400" dirty="0">
              <a:solidFill>
                <a:srgbClr val="002060"/>
              </a:solidFill>
              <a:latin typeface="Garamond" panose="02020404030301010803" pitchFamily="18" charset="0"/>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3478501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461665"/>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Intractable disputes</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fontScale="8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900" dirty="0">
                <a:solidFill>
                  <a:srgbClr val="002060"/>
                </a:solidFill>
                <a:latin typeface="Garamond" panose="02020404030301010803" pitchFamily="18" charset="0"/>
              </a:rPr>
              <a:t>Intractable contact disputes are nearly always attributed at some point, explicitly or implicitly, to the child having been 'alienated' from the non-resident parent.</a:t>
            </a:r>
          </a:p>
          <a:p>
            <a:pPr algn="l"/>
            <a:endParaRPr lang="en-GB" sz="2900" dirty="0">
              <a:solidFill>
                <a:srgbClr val="002060"/>
              </a:solidFill>
              <a:latin typeface="Garamond" panose="02020404030301010803" pitchFamily="18" charset="0"/>
            </a:endParaRPr>
          </a:p>
          <a:p>
            <a:pPr algn="l"/>
            <a:r>
              <a:rPr lang="en-GB" sz="2900" dirty="0">
                <a:solidFill>
                  <a:srgbClr val="002060"/>
                </a:solidFill>
                <a:latin typeface="Garamond" panose="02020404030301010803" pitchFamily="18" charset="0"/>
              </a:rPr>
              <a:t>Key features: Entrenched views &amp; inability to compromise, resultant in a lengthy court process </a:t>
            </a:r>
          </a:p>
          <a:p>
            <a:pPr marL="457200" indent="-457200" algn="l">
              <a:buFont typeface="Arial" panose="020B0604020202020204" pitchFamily="34" charset="0"/>
              <a:buChar char="•"/>
            </a:pPr>
            <a:r>
              <a:rPr lang="en-GB" sz="2900" dirty="0">
                <a:solidFill>
                  <a:srgbClr val="002060"/>
                </a:solidFill>
                <a:latin typeface="Garamond" panose="02020404030301010803" pitchFamily="18" charset="0"/>
              </a:rPr>
              <a:t>In the case of Q v R (intractable contact) [2017] EWFC B35- chronology which runs to 41 pages</a:t>
            </a: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2505188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461665"/>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Intractable disputes</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147665"/>
            <a:ext cx="8496944" cy="338899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2800" dirty="0">
              <a:solidFill>
                <a:srgbClr val="002060"/>
              </a:solidFill>
              <a:latin typeface="Garamond" panose="02020404030301010803" pitchFamily="18" charset="0"/>
            </a:endParaRPr>
          </a:p>
          <a:p>
            <a:r>
              <a:rPr lang="en-GB" sz="2400" b="1" dirty="0">
                <a:solidFill>
                  <a:srgbClr val="002060"/>
                </a:solidFill>
                <a:latin typeface="Garamond" panose="02020404030301010803" pitchFamily="18" charset="0"/>
              </a:rPr>
              <a:t>Re G (Children: Intractable Dispute) [2019] EWCA Civ 548</a:t>
            </a:r>
            <a:r>
              <a:rPr lang="en-GB" sz="2400" dirty="0">
                <a:solidFill>
                  <a:srgbClr val="002060"/>
                </a:solidFill>
                <a:latin typeface="Garamond" panose="02020404030301010803" pitchFamily="18" charset="0"/>
              </a:rPr>
              <a:t>.</a:t>
            </a:r>
          </a:p>
          <a:p>
            <a:pPr marL="914400" lvl="1" indent="-457200" algn="l">
              <a:buFont typeface="Arial" panose="020B0604020202020204" pitchFamily="34" charset="0"/>
              <a:buChar char="•"/>
            </a:pPr>
            <a:r>
              <a:rPr lang="en-GB" sz="2400" dirty="0">
                <a:solidFill>
                  <a:srgbClr val="002060"/>
                </a:solidFill>
                <a:latin typeface="Garamond" panose="02020404030301010803" pitchFamily="18" charset="0"/>
              </a:rPr>
              <a:t> July 2015 – April 2019: </a:t>
            </a:r>
          </a:p>
          <a:p>
            <a:pPr marL="1371600" lvl="2" indent="-457200" algn="l">
              <a:buFont typeface="Arial" panose="020B0604020202020204" pitchFamily="34" charset="0"/>
              <a:buChar char="•"/>
            </a:pPr>
            <a:r>
              <a:rPr lang="en-GB" dirty="0">
                <a:solidFill>
                  <a:srgbClr val="002060"/>
                </a:solidFill>
                <a:latin typeface="Garamond" panose="02020404030301010803" pitchFamily="18" charset="0"/>
              </a:rPr>
              <a:t>56 applications</a:t>
            </a:r>
          </a:p>
          <a:p>
            <a:pPr marL="1371600" lvl="2" indent="-457200" algn="l">
              <a:buFont typeface="Arial" panose="020B0604020202020204" pitchFamily="34" charset="0"/>
              <a:buChar char="•"/>
            </a:pPr>
            <a:r>
              <a:rPr lang="en-GB" dirty="0">
                <a:solidFill>
                  <a:srgbClr val="002060"/>
                </a:solidFill>
                <a:latin typeface="Garamond" panose="02020404030301010803" pitchFamily="18" charset="0"/>
              </a:rPr>
              <a:t>30 substantive hearings across 40 days</a:t>
            </a:r>
          </a:p>
          <a:p>
            <a:pPr marL="914400" lvl="1" indent="-457200" algn="l">
              <a:buFont typeface="Arial" panose="020B0604020202020204" pitchFamily="34" charset="0"/>
              <a:buChar char="•"/>
            </a:pPr>
            <a:r>
              <a:rPr lang="en-GB" sz="2400" dirty="0">
                <a:solidFill>
                  <a:srgbClr val="002060"/>
                </a:solidFill>
                <a:latin typeface="Garamond" panose="02020404030301010803" pitchFamily="18" charset="0"/>
              </a:rPr>
              <a:t>91(14) &amp; Order for no direct contact</a:t>
            </a:r>
          </a:p>
          <a:p>
            <a:pPr marL="914400" lvl="1" indent="-457200" algn="l">
              <a:buFont typeface="Arial" panose="020B0604020202020204" pitchFamily="34" charset="0"/>
              <a:buChar char="•"/>
            </a:pPr>
            <a:r>
              <a:rPr lang="en-GB" sz="2400" dirty="0">
                <a:solidFill>
                  <a:srgbClr val="002060"/>
                </a:solidFill>
                <a:latin typeface="Garamond" panose="02020404030301010803" pitchFamily="18" charset="0"/>
              </a:rPr>
              <a:t>Held: Appeal dismissed</a:t>
            </a:r>
          </a:p>
          <a:p>
            <a:pPr marL="457200" indent="-457200" algn="l">
              <a:buFont typeface="Arial" panose="020B0604020202020204" pitchFamily="34" charset="0"/>
              <a:buChar char="•"/>
            </a:pPr>
            <a:endParaRPr lang="en-GB" sz="2400" dirty="0">
              <a:solidFill>
                <a:srgbClr val="002060"/>
              </a:solidFill>
              <a:latin typeface="Garamond" panose="02020404030301010803" pitchFamily="18" charset="0"/>
            </a:endParaRPr>
          </a:p>
          <a:p>
            <a:pPr algn="l"/>
            <a:endParaRPr lang="en-GB" sz="2800" dirty="0">
              <a:solidFill>
                <a:srgbClr val="002060"/>
              </a:solidFill>
              <a:latin typeface="Garamond" panose="02020404030301010803" pitchFamily="18" charset="0"/>
            </a:endParaRPr>
          </a:p>
          <a:p>
            <a:pPr algn="l"/>
            <a:endParaRPr lang="en-GB" sz="2800" dirty="0">
              <a:solidFill>
                <a:srgbClr val="002060"/>
              </a:solidFill>
            </a:endParaRPr>
          </a:p>
          <a:p>
            <a:pPr algn="l"/>
            <a:endParaRPr lang="en-GB" sz="2800" dirty="0">
              <a:solidFill>
                <a:srgbClr val="002060"/>
              </a:solidFill>
            </a:endParaRPr>
          </a:p>
          <a:p>
            <a:pPr algn="l"/>
            <a:endParaRPr lang="en-GB" sz="2400" dirty="0">
              <a:solidFill>
                <a:srgbClr val="002060"/>
              </a:solidFill>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1489823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1013098"/>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Intractable disputes</a:t>
            </a:r>
          </a:p>
          <a:p>
            <a:pPr>
              <a:spcAft>
                <a:spcPts val="700"/>
              </a:spcAft>
            </a:pPr>
            <a:endParaRPr lang="en-US" sz="30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893618"/>
            <a:ext cx="8496944" cy="3643044"/>
          </a:xfrm>
          <a:prstGeom prst="rect">
            <a:avLst/>
          </a:prstGeom>
        </p:spPr>
        <p:txBody>
          <a:bodyPr vert="horz" lIns="91440" tIns="45720" rIns="91440" bIns="45720" rtlCol="0">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GB" sz="5100" b="1" dirty="0">
                <a:solidFill>
                  <a:srgbClr val="002060"/>
                </a:solidFill>
                <a:latin typeface="Garamond" panose="02020404030301010803" pitchFamily="18" charset="0"/>
              </a:rPr>
              <a:t>Re J-M [2014] EWCA Civ 434</a:t>
            </a:r>
          </a:p>
          <a:p>
            <a:pPr algn="l"/>
            <a:endParaRPr lang="en-GB" sz="2800" dirty="0">
              <a:solidFill>
                <a:srgbClr val="002060"/>
              </a:solidFill>
              <a:latin typeface="Garamond" panose="02020404030301010803" pitchFamily="18" charset="0"/>
            </a:endParaRPr>
          </a:p>
          <a:p>
            <a:pPr algn="l"/>
            <a:r>
              <a:rPr lang="en-GB" sz="3800" dirty="0">
                <a:solidFill>
                  <a:srgbClr val="002060"/>
                </a:solidFill>
                <a:latin typeface="Garamond" panose="02020404030301010803" pitchFamily="18" charset="0"/>
              </a:rPr>
              <a:t>Important elements: </a:t>
            </a:r>
          </a:p>
          <a:p>
            <a:pPr marL="457200" indent="-457200" algn="l">
              <a:buFont typeface="Arial" panose="020B0604020202020204" pitchFamily="34" charset="0"/>
              <a:buChar char="•"/>
            </a:pPr>
            <a:r>
              <a:rPr lang="en-GB" sz="3800" dirty="0">
                <a:solidFill>
                  <a:srgbClr val="002060"/>
                </a:solidFill>
                <a:latin typeface="Garamond" panose="02020404030301010803" pitchFamily="18" charset="0"/>
              </a:rPr>
              <a:t>Welfare of the child is paramount</a:t>
            </a:r>
          </a:p>
          <a:p>
            <a:pPr marL="457200" indent="-457200" algn="l">
              <a:buFont typeface="Arial" panose="020B0604020202020204" pitchFamily="34" charset="0"/>
              <a:buChar char="•"/>
            </a:pPr>
            <a:r>
              <a:rPr lang="en-GB" sz="3800" dirty="0">
                <a:solidFill>
                  <a:srgbClr val="002060"/>
                </a:solidFill>
                <a:latin typeface="Garamond" panose="02020404030301010803" pitchFamily="18" charset="0"/>
              </a:rPr>
              <a:t>It is almost always in the interests of a  child that they should have contact with the parent to who they are not living with;</a:t>
            </a:r>
          </a:p>
          <a:p>
            <a:pPr marL="457200" indent="-457200" algn="l">
              <a:buFont typeface="Arial" panose="020B0604020202020204" pitchFamily="34" charset="0"/>
              <a:buChar char="•"/>
            </a:pPr>
            <a:r>
              <a:rPr lang="en-GB" sz="3800" dirty="0">
                <a:solidFill>
                  <a:srgbClr val="002060"/>
                </a:solidFill>
                <a:latin typeface="Garamond" panose="02020404030301010803" pitchFamily="18" charset="0"/>
              </a:rPr>
              <a:t>The positive obligation on the State </a:t>
            </a:r>
            <a:r>
              <a:rPr lang="en-GB" sz="3800" i="1" dirty="0">
                <a:solidFill>
                  <a:srgbClr val="002060"/>
                </a:solidFill>
                <a:latin typeface="Garamond" panose="02020404030301010803" pitchFamily="18" charset="0"/>
              </a:rPr>
              <a:t>ergo</a:t>
            </a:r>
            <a:r>
              <a:rPr lang="en-GB" sz="3800" dirty="0">
                <a:solidFill>
                  <a:srgbClr val="002060"/>
                </a:solidFill>
                <a:latin typeface="Garamond" panose="02020404030301010803" pitchFamily="18" charset="0"/>
              </a:rPr>
              <a:t> the Judge to take measures to promote contact;</a:t>
            </a:r>
          </a:p>
          <a:p>
            <a:pPr marL="457200" indent="-457200" algn="l">
              <a:buFont typeface="Arial" panose="020B0604020202020204" pitchFamily="34" charset="0"/>
              <a:buChar char="•"/>
            </a:pPr>
            <a:r>
              <a:rPr lang="en-GB" sz="3800" dirty="0">
                <a:solidFill>
                  <a:srgbClr val="002060"/>
                </a:solidFill>
                <a:latin typeface="Garamond" panose="02020404030301010803" pitchFamily="18" charset="0"/>
              </a:rPr>
              <a:t>Excessive weight should not be afforded to short term problems</a:t>
            </a:r>
          </a:p>
          <a:p>
            <a:pPr marL="457200" indent="-457200" algn="l">
              <a:buFont typeface="Arial" panose="020B0604020202020204" pitchFamily="34" charset="0"/>
              <a:buChar char="•"/>
            </a:pPr>
            <a:r>
              <a:rPr lang="en-GB" sz="3800" dirty="0">
                <a:solidFill>
                  <a:srgbClr val="002060"/>
                </a:solidFill>
                <a:latin typeface="Garamond" panose="02020404030301010803" pitchFamily="18" charset="0"/>
              </a:rPr>
              <a:t>Contact should only be terminated in exceptional circs. where there are cogent reasons for doing so</a:t>
            </a:r>
          </a:p>
          <a:p>
            <a:pPr algn="l"/>
            <a:endParaRPr lang="en-GB" sz="2400" dirty="0">
              <a:solidFill>
                <a:srgbClr val="002060"/>
              </a:solidFill>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3676536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461665"/>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Intractable disputes</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998376"/>
            <a:ext cx="8496944" cy="3625376"/>
          </a:xfrm>
          <a:prstGeom prst="rect">
            <a:avLst/>
          </a:prstGeom>
        </p:spPr>
        <p:txBody>
          <a:bodyPr vert="horz" lIns="91440" tIns="45720" rIns="91440" bIns="45720" rtlCol="0">
            <a:normAutofit fontScale="2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base"/>
            <a:r>
              <a:rPr lang="en-GB" sz="7200" b="1" dirty="0">
                <a:solidFill>
                  <a:schemeClr val="tx1"/>
                </a:solidFill>
                <a:latin typeface="Garamond" panose="02020404030301010803" pitchFamily="18" charset="0"/>
              </a:rPr>
              <a:t>Re A (a child) (Intractable Contact Proceedings: Human Rights Violations) [2013] EWCA (Civ) 1104</a:t>
            </a:r>
          </a:p>
          <a:p>
            <a:pPr algn="l"/>
            <a:endParaRPr lang="en-GB" sz="6000" dirty="0">
              <a:solidFill>
                <a:schemeClr val="tx1"/>
              </a:solidFill>
              <a:latin typeface="Garamond" panose="02020404030301010803" pitchFamily="18" charset="0"/>
            </a:endParaRPr>
          </a:p>
          <a:p>
            <a:pPr algn="l"/>
            <a:r>
              <a:rPr lang="en-GB" sz="8000" dirty="0">
                <a:solidFill>
                  <a:schemeClr val="tx1"/>
                </a:solidFill>
                <a:latin typeface="Garamond" panose="02020404030301010803" pitchFamily="18" charset="0"/>
              </a:rPr>
              <a:t>Useful aspects of the Judgment:</a:t>
            </a:r>
            <a:endParaRPr lang="en-US" sz="8000" dirty="0">
              <a:solidFill>
                <a:schemeClr val="tx1"/>
              </a:solidFill>
              <a:latin typeface="Garamond" panose="02020404030301010803" pitchFamily="18" charset="0"/>
            </a:endParaRPr>
          </a:p>
          <a:p>
            <a:pPr marL="342900" indent="-342900" algn="l">
              <a:buFont typeface="Arial" panose="020B0604020202020204" pitchFamily="34" charset="0"/>
              <a:buChar char="•"/>
            </a:pPr>
            <a:r>
              <a:rPr lang="en-GB" sz="8000" dirty="0">
                <a:solidFill>
                  <a:schemeClr val="tx1"/>
                </a:solidFill>
                <a:latin typeface="Garamond" panose="02020404030301010803" pitchFamily="18" charset="0"/>
              </a:rPr>
              <a:t>The importance in welfare determinations of a child's wishes and feelings would increase proportionately with the child's age and level of understanding. In some cases, those views would be determinative. </a:t>
            </a:r>
          </a:p>
          <a:p>
            <a:pPr marL="342900" indent="-342900" algn="l">
              <a:buFont typeface="Arial" panose="020B0604020202020204" pitchFamily="34" charset="0"/>
              <a:buChar char="•"/>
            </a:pPr>
            <a:r>
              <a:rPr lang="en-US" sz="8000" dirty="0">
                <a:solidFill>
                  <a:schemeClr val="tx1"/>
                </a:solidFill>
                <a:latin typeface="Garamond" panose="02020404030301010803" pitchFamily="18" charset="0"/>
              </a:rPr>
              <a:t>Implacable hostility must be identified and addressed at the earliest opportunity.</a:t>
            </a:r>
          </a:p>
          <a:p>
            <a:pPr marL="342900" indent="-342900" algn="l">
              <a:buFont typeface="Arial" panose="020B0604020202020204" pitchFamily="34" charset="0"/>
              <a:buChar char="•"/>
            </a:pPr>
            <a:r>
              <a:rPr lang="en-US" sz="8000" dirty="0">
                <a:solidFill>
                  <a:schemeClr val="tx1"/>
                </a:solidFill>
                <a:latin typeface="Garamond" panose="02020404030301010803" pitchFamily="18" charset="0"/>
              </a:rPr>
              <a:t>Collectively the combined interventions of the court over this very extended period had, from a procedural perspective, failed to afford due consideration to the Article 8 rights of M and her father to a timely and effective process in circumstances where there is no overt justification for refusing contact other than the intractable and unjustified hostility of the mother.</a:t>
            </a: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1927580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461665"/>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Alienation</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a:solidFill>
                  <a:schemeClr val="tx1"/>
                </a:solidFill>
                <a:latin typeface="Garamond"/>
                <a:cs typeface="Garamond"/>
              </a:rPr>
              <a:t>WHAT IS PARENTAL ALIENATION?</a:t>
            </a:r>
          </a:p>
          <a:p>
            <a:r>
              <a:rPr lang="en-US" sz="2400" dirty="0">
                <a:solidFill>
                  <a:schemeClr val="tx1"/>
                </a:solidFill>
                <a:latin typeface="Garamond"/>
                <a:cs typeface="Garamond"/>
              </a:rPr>
              <a:t>&amp;</a:t>
            </a:r>
          </a:p>
          <a:p>
            <a:endParaRPr lang="en-US" sz="2400" dirty="0">
              <a:solidFill>
                <a:schemeClr val="tx1"/>
              </a:solidFill>
              <a:latin typeface="Garamond"/>
              <a:cs typeface="Garamond"/>
            </a:endParaRPr>
          </a:p>
          <a:p>
            <a:r>
              <a:rPr lang="en-US" sz="2400" dirty="0">
                <a:solidFill>
                  <a:schemeClr val="tx1"/>
                </a:solidFill>
                <a:latin typeface="Garamond"/>
                <a:cs typeface="Garamond"/>
              </a:rPr>
              <a:t>PARENTAL ALIENATION SYNDROME</a:t>
            </a:r>
          </a:p>
          <a:p>
            <a:endParaRPr lang="en-US" sz="2400" dirty="0">
              <a:solidFill>
                <a:schemeClr val="tx1"/>
              </a:solidFill>
              <a:latin typeface="Garamond"/>
              <a:cs typeface="Garamond"/>
            </a:endParaRPr>
          </a:p>
          <a:p>
            <a:endParaRPr lang="en-US" sz="2400" dirty="0">
              <a:solidFill>
                <a:schemeClr val="tx1"/>
              </a:solidFill>
              <a:latin typeface="Garamond"/>
              <a:cs typeface="Garamond"/>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2856566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D6C35-C989-A94C-BDB8-03975E96FD85}"/>
              </a:ext>
            </a:extLst>
          </p:cNvPr>
          <p:cNvSpPr>
            <a:spLocks noGrp="1"/>
          </p:cNvSpPr>
          <p:nvPr>
            <p:ph type="title"/>
          </p:nvPr>
        </p:nvSpPr>
        <p:spPr/>
        <p:txBody>
          <a:bodyPr>
            <a:normAutofit/>
          </a:bodyPr>
          <a:lstStyle/>
          <a:p>
            <a:r>
              <a:rPr lang="en-US" sz="3200" dirty="0">
                <a:latin typeface="Garamond" panose="02020404030301010803" pitchFamily="18" charset="0"/>
              </a:rPr>
              <a:t>DEFINITION OF PARENTAL ALIENATION</a:t>
            </a:r>
          </a:p>
        </p:txBody>
      </p:sp>
      <p:sp>
        <p:nvSpPr>
          <p:cNvPr id="3" name="Content Placeholder 2">
            <a:extLst>
              <a:ext uri="{FF2B5EF4-FFF2-40B4-BE49-F238E27FC236}">
                <a16:creationId xmlns:a16="http://schemas.microsoft.com/office/drawing/2014/main" id="{95AD7A9B-1473-7442-B3C4-823C3AAE3EA9}"/>
              </a:ext>
            </a:extLst>
          </p:cNvPr>
          <p:cNvSpPr>
            <a:spLocks noGrp="1"/>
          </p:cNvSpPr>
          <p:nvPr>
            <p:ph idx="1"/>
          </p:nvPr>
        </p:nvSpPr>
        <p:spPr/>
        <p:txBody>
          <a:bodyPr>
            <a:normAutofit fontScale="47500" lnSpcReduction="20000"/>
          </a:bodyPr>
          <a:lstStyle/>
          <a:p>
            <a:r>
              <a:rPr lang="en-US" sz="4400" dirty="0">
                <a:latin typeface="Garamond" panose="02020404030301010803" pitchFamily="18" charset="0"/>
              </a:rPr>
              <a:t>There is no single definition</a:t>
            </a:r>
          </a:p>
          <a:p>
            <a:r>
              <a:rPr lang="en-US" sz="4400" dirty="0">
                <a:latin typeface="Garamond" panose="02020404030301010803" pitchFamily="18" charset="0"/>
              </a:rPr>
              <a:t>Alienating behaviours, a combination of adult and child behaviours and attitudes</a:t>
            </a:r>
          </a:p>
          <a:p>
            <a:r>
              <a:rPr lang="en-US" sz="4400" dirty="0">
                <a:latin typeface="Garamond" panose="02020404030301010803" pitchFamily="18" charset="0"/>
                <a:cs typeface="Garamond"/>
              </a:rPr>
              <a:t>No agreed definition, but:</a:t>
            </a:r>
          </a:p>
          <a:p>
            <a:pPr lvl="1"/>
            <a:r>
              <a:rPr lang="en-US" sz="4400" b="1" i="1" dirty="0">
                <a:latin typeface="Garamond" panose="02020404030301010803" pitchFamily="18" charset="0"/>
                <a:cs typeface="Garamond"/>
              </a:rPr>
              <a:t>UNWARRANTED REJECTION OF ONE PARENT AND ALLIANCE WITH THE OTHER, CHARACTERISED BY THE CHILD’S EXTREME NEGATIVITY TOWARD THE ALIENATED PARENT DUE EITHER TO DELIBERATE OR UNINTENTIONAL ACTIONS OF THE ALIENATING PARENT</a:t>
            </a:r>
          </a:p>
          <a:p>
            <a:endParaRPr lang="en-US" dirty="0"/>
          </a:p>
          <a:p>
            <a:endParaRPr lang="en-US" dirty="0"/>
          </a:p>
        </p:txBody>
      </p:sp>
    </p:spTree>
    <p:extLst>
      <p:ext uri="{BB962C8B-B14F-4D97-AF65-F5344CB8AC3E}">
        <p14:creationId xmlns:p14="http://schemas.microsoft.com/office/powerpoint/2010/main" val="3090083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461665"/>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Alienation</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793692"/>
            <a:ext cx="8496944" cy="374297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u="sng" dirty="0">
                <a:solidFill>
                  <a:schemeClr val="tx1"/>
                </a:solidFill>
                <a:latin typeface="Garamond"/>
                <a:cs typeface="Garamond"/>
              </a:rPr>
              <a:t>Impact on the child: </a:t>
            </a:r>
          </a:p>
          <a:p>
            <a:pPr marL="342900" indent="-342900" algn="l">
              <a:buFont typeface="Arial" panose="020B0604020202020204" pitchFamily="34" charset="0"/>
              <a:buChar char="•"/>
            </a:pPr>
            <a:endParaRPr lang="en-US" sz="2000" dirty="0">
              <a:solidFill>
                <a:schemeClr val="tx1"/>
              </a:solidFill>
              <a:latin typeface="Garamond"/>
              <a:cs typeface="Garamond"/>
            </a:endParaRPr>
          </a:p>
          <a:p>
            <a:pPr marL="342900" indent="-342900" algn="l">
              <a:buFont typeface="Arial" panose="020B0604020202020204" pitchFamily="34" charset="0"/>
              <a:buChar char="•"/>
            </a:pPr>
            <a:r>
              <a:rPr lang="en-US" sz="2000" dirty="0">
                <a:solidFill>
                  <a:schemeClr val="tx1"/>
                </a:solidFill>
                <a:latin typeface="Garamond"/>
                <a:cs typeface="Garamond"/>
              </a:rPr>
              <a:t>Overwhelmed, anxious, depressed and confused </a:t>
            </a:r>
          </a:p>
          <a:p>
            <a:pPr marL="342900" indent="-342900" algn="l">
              <a:buFont typeface="Arial" panose="020B0604020202020204" pitchFamily="34" charset="0"/>
              <a:buChar char="•"/>
            </a:pPr>
            <a:r>
              <a:rPr lang="en-US" sz="2000" dirty="0">
                <a:solidFill>
                  <a:schemeClr val="tx1"/>
                </a:solidFill>
                <a:latin typeface="Garamond"/>
                <a:cs typeface="Garamond"/>
              </a:rPr>
              <a:t>Unhealthy sense of entitlement that leads to social alienation &amp; behavior problems</a:t>
            </a:r>
          </a:p>
          <a:p>
            <a:pPr marL="342900" indent="-342900" algn="l">
              <a:buFont typeface="Arial" panose="020B0604020202020204" pitchFamily="34" charset="0"/>
              <a:buChar char="•"/>
            </a:pPr>
            <a:r>
              <a:rPr lang="en-US" sz="2000" dirty="0">
                <a:solidFill>
                  <a:schemeClr val="tx1"/>
                </a:solidFill>
                <a:latin typeface="Garamond"/>
                <a:cs typeface="Garamond"/>
              </a:rPr>
              <a:t>Somatic complaints, conflicts with authority figures, difficulty forming intimate relationships</a:t>
            </a:r>
          </a:p>
          <a:p>
            <a:pPr marL="342900" indent="-342900" algn="l">
              <a:buFont typeface="Arial" panose="020B0604020202020204" pitchFamily="34" charset="0"/>
              <a:buChar char="•"/>
            </a:pPr>
            <a:r>
              <a:rPr lang="en-US" sz="2000" dirty="0">
                <a:solidFill>
                  <a:schemeClr val="tx1"/>
                </a:solidFill>
                <a:latin typeface="Garamond"/>
                <a:cs typeface="Garamond"/>
              </a:rPr>
              <a:t>mental health issues, may result in self harm, anti-social behaviours, oppositional behaviours &amp; substance abuse </a:t>
            </a:r>
          </a:p>
          <a:p>
            <a:pPr algn="l"/>
            <a:endParaRPr lang="en-US" sz="2000" dirty="0">
              <a:solidFill>
                <a:schemeClr val="tx1"/>
              </a:solidFill>
              <a:latin typeface="Garamond"/>
              <a:cs typeface="Garamond"/>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1130642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AD9236-5817-8843-9EA9-0B972BDF4893}"/>
              </a:ext>
            </a:extLst>
          </p:cNvPr>
          <p:cNvSpPr>
            <a:spLocks noGrp="1"/>
          </p:cNvSpPr>
          <p:nvPr>
            <p:ph type="title"/>
          </p:nvPr>
        </p:nvSpPr>
        <p:spPr/>
        <p:txBody>
          <a:bodyPr>
            <a:normAutofit fontScale="90000"/>
          </a:bodyPr>
          <a:lstStyle/>
          <a:p>
            <a:r>
              <a:rPr lang="en-US" sz="2700" b="1" dirty="0">
                <a:latin typeface="Garamond"/>
                <a:cs typeface="Garamond"/>
              </a:rPr>
              <a:t>Characteristics of Aligned parent/ Alienated parent</a:t>
            </a:r>
            <a:r>
              <a:rPr lang="en-US" i="1" u="sng" dirty="0">
                <a:latin typeface="Garamond"/>
                <a:cs typeface="Garamond"/>
              </a:rPr>
              <a:t/>
            </a:r>
            <a:br>
              <a:rPr lang="en-US" i="1" u="sng" dirty="0">
                <a:latin typeface="Garamond"/>
                <a:cs typeface="Garamond"/>
              </a:rPr>
            </a:br>
            <a:endParaRPr lang="en-US" dirty="0"/>
          </a:p>
        </p:txBody>
      </p:sp>
      <p:sp>
        <p:nvSpPr>
          <p:cNvPr id="5" name="Content Placeholder 4">
            <a:extLst>
              <a:ext uri="{FF2B5EF4-FFF2-40B4-BE49-F238E27FC236}">
                <a16:creationId xmlns:a16="http://schemas.microsoft.com/office/drawing/2014/main" id="{17F2F091-7F76-5747-9869-3AB454DB9DC5}"/>
              </a:ext>
            </a:extLst>
          </p:cNvPr>
          <p:cNvSpPr>
            <a:spLocks noGrp="1"/>
          </p:cNvSpPr>
          <p:nvPr>
            <p:ph sz="half" idx="1"/>
          </p:nvPr>
        </p:nvSpPr>
        <p:spPr>
          <a:xfrm>
            <a:off x="457200" y="597159"/>
            <a:ext cx="4038600" cy="3997464"/>
          </a:xfrm>
        </p:spPr>
        <p:txBody>
          <a:bodyPr>
            <a:normAutofit fontScale="25000" lnSpcReduction="20000"/>
          </a:bodyPr>
          <a:lstStyle/>
          <a:p>
            <a:pPr marL="0" indent="0">
              <a:buNone/>
            </a:pPr>
            <a:r>
              <a:rPr lang="en-US" sz="5600" i="1" u="sng" dirty="0">
                <a:latin typeface="Garamond" panose="02020404030301010803" pitchFamily="18" charset="0"/>
                <a:cs typeface="Garamond"/>
              </a:rPr>
              <a:t>Aligned parent tend to: </a:t>
            </a:r>
          </a:p>
          <a:p>
            <a:pPr>
              <a:buFont typeface="Arial" panose="020B0604020202020204" pitchFamily="34" charset="0"/>
              <a:buChar char="•"/>
            </a:pPr>
            <a:r>
              <a:rPr lang="en-US" sz="5600" dirty="0">
                <a:latin typeface="Garamond" panose="02020404030301010803" pitchFamily="18" charset="0"/>
                <a:cs typeface="Garamond"/>
              </a:rPr>
              <a:t>Alienating Parent: Gender differential? </a:t>
            </a:r>
          </a:p>
          <a:p>
            <a:pPr>
              <a:buFont typeface="Arial" panose="020B0604020202020204" pitchFamily="34" charset="0"/>
              <a:buChar char="•"/>
            </a:pPr>
            <a:r>
              <a:rPr lang="en-US" sz="5600" dirty="0">
                <a:latin typeface="Garamond" panose="02020404030301010803" pitchFamily="18" charset="0"/>
                <a:cs typeface="Garamond"/>
              </a:rPr>
              <a:t>More reflective of resident status/Mothers: more likely to make negative comments/ Fathers: more likely to encourage disrespect and defiance towards the other parent</a:t>
            </a:r>
          </a:p>
          <a:p>
            <a:pPr marL="285750" indent="-285750">
              <a:buFont typeface="Arial" panose="020B0604020202020204" pitchFamily="34" charset="0"/>
              <a:buChar char="•"/>
            </a:pPr>
            <a:r>
              <a:rPr lang="en-US" sz="5600" dirty="0">
                <a:latin typeface="Garamond" panose="02020404030301010803" pitchFamily="18" charset="0"/>
                <a:cs typeface="Garamond"/>
              </a:rPr>
              <a:t>Deny the importance of the relationship between the child and alienated parent</a:t>
            </a:r>
          </a:p>
          <a:p>
            <a:pPr marL="285750" indent="-285750">
              <a:buFont typeface="Arial" panose="020B0604020202020204" pitchFamily="34" charset="0"/>
              <a:buChar char="•"/>
            </a:pPr>
            <a:r>
              <a:rPr lang="en-US" sz="5600" dirty="0">
                <a:latin typeface="Garamond" panose="02020404030301010803" pitchFamily="18" charset="0"/>
                <a:cs typeface="Garamond"/>
              </a:rPr>
              <a:t>Engage in intrusive behaviours such as frequent phone calls when the child is visiting the other parent</a:t>
            </a:r>
          </a:p>
          <a:p>
            <a:pPr marL="285750" indent="-285750">
              <a:buFont typeface="Arial" panose="020B0604020202020204" pitchFamily="34" charset="0"/>
              <a:buChar char="•"/>
            </a:pPr>
            <a:r>
              <a:rPr lang="en-US" sz="5600" dirty="0">
                <a:latin typeface="Garamond" panose="02020404030301010803" pitchFamily="18" charset="0"/>
                <a:cs typeface="Garamond"/>
              </a:rPr>
              <a:t>Encourage the child to act as informant about the other parents’ home</a:t>
            </a:r>
          </a:p>
          <a:p>
            <a:pPr marL="285750" indent="-285750">
              <a:buFont typeface="Arial" panose="020B0604020202020204" pitchFamily="34" charset="0"/>
              <a:buChar char="•"/>
            </a:pPr>
            <a:r>
              <a:rPr lang="en-US" sz="5600" dirty="0">
                <a:latin typeface="Garamond" panose="02020404030301010803" pitchFamily="18" charset="0"/>
                <a:cs typeface="Garamond"/>
              </a:rPr>
              <a:t>Discuss adult issues with the child</a:t>
            </a:r>
          </a:p>
          <a:p>
            <a:pPr marL="285750" indent="-285750">
              <a:buFont typeface="Arial" panose="020B0604020202020204" pitchFamily="34" charset="0"/>
              <a:buChar char="•"/>
            </a:pPr>
            <a:r>
              <a:rPr lang="en-US" sz="5600" dirty="0">
                <a:latin typeface="Garamond" panose="02020404030301010803" pitchFamily="18" charset="0"/>
                <a:cs typeface="Garamond"/>
              </a:rPr>
              <a:t>Compel the child to become a messenger</a:t>
            </a:r>
          </a:p>
          <a:p>
            <a:pPr marL="285750" indent="-285750">
              <a:buFont typeface="Arial" panose="020B0604020202020204" pitchFamily="34" charset="0"/>
              <a:buChar char="•"/>
            </a:pPr>
            <a:r>
              <a:rPr lang="en-US" sz="5600" dirty="0">
                <a:latin typeface="Garamond" panose="02020404030301010803" pitchFamily="18" charset="0"/>
                <a:cs typeface="Garamond"/>
              </a:rPr>
              <a:t>Blame the other parent for their own feelings of loss and grief.</a:t>
            </a:r>
          </a:p>
          <a:p>
            <a:pPr marL="285750" indent="-285750">
              <a:buFont typeface="Arial" panose="020B0604020202020204" pitchFamily="34" charset="0"/>
              <a:buChar char="•"/>
            </a:pPr>
            <a:r>
              <a:rPr lang="en-US" sz="5600" dirty="0">
                <a:latin typeface="Garamond" panose="02020404030301010803" pitchFamily="18" charset="0"/>
                <a:cs typeface="Garamond"/>
              </a:rPr>
              <a:t>Being unable to separate their child’s needs from their own.</a:t>
            </a:r>
          </a:p>
          <a:p>
            <a:pPr marL="285750" indent="-285750">
              <a:buFont typeface="Arial" panose="020B0604020202020204" pitchFamily="34" charset="0"/>
              <a:buChar char="•"/>
            </a:pPr>
            <a:r>
              <a:rPr lang="en-US" sz="5600" dirty="0">
                <a:latin typeface="Garamond" panose="02020404030301010803" pitchFamily="18" charset="0"/>
                <a:cs typeface="Garamond"/>
              </a:rPr>
              <a:t>Manipulating their children into unquestioning loyalty</a:t>
            </a:r>
            <a:endParaRPr lang="en-GB" sz="5600" dirty="0">
              <a:latin typeface="Garamond" panose="02020404030301010803" pitchFamily="18" charset="0"/>
            </a:endParaRPr>
          </a:p>
          <a:p>
            <a:endParaRPr lang="en-US" dirty="0"/>
          </a:p>
        </p:txBody>
      </p:sp>
      <p:sp>
        <p:nvSpPr>
          <p:cNvPr id="6" name="Content Placeholder 5">
            <a:extLst>
              <a:ext uri="{FF2B5EF4-FFF2-40B4-BE49-F238E27FC236}">
                <a16:creationId xmlns:a16="http://schemas.microsoft.com/office/drawing/2014/main" id="{0926DE13-544A-7A4C-8815-5385A4792B53}"/>
              </a:ext>
            </a:extLst>
          </p:cNvPr>
          <p:cNvSpPr>
            <a:spLocks noGrp="1"/>
          </p:cNvSpPr>
          <p:nvPr>
            <p:ph sz="half" idx="2"/>
          </p:nvPr>
        </p:nvSpPr>
        <p:spPr>
          <a:xfrm>
            <a:off x="4648200" y="671804"/>
            <a:ext cx="4038600" cy="4133461"/>
          </a:xfrm>
        </p:spPr>
        <p:txBody>
          <a:bodyPr>
            <a:noAutofit/>
          </a:bodyPr>
          <a:lstStyle/>
          <a:p>
            <a:pPr marL="0" indent="0">
              <a:buNone/>
            </a:pPr>
            <a:r>
              <a:rPr lang="en-US" sz="1400" i="1" u="sng" dirty="0">
                <a:latin typeface="Garamond"/>
                <a:cs typeface="Garamond"/>
              </a:rPr>
              <a:t>Alienated parent tend to:</a:t>
            </a:r>
          </a:p>
          <a:p>
            <a:r>
              <a:rPr lang="en-US" sz="1400" dirty="0">
                <a:latin typeface="Garamond"/>
              </a:rPr>
              <a:t>Defensive</a:t>
            </a:r>
          </a:p>
          <a:p>
            <a:r>
              <a:rPr lang="en-US" sz="1400" dirty="0">
                <a:latin typeface="Garamond"/>
              </a:rPr>
              <a:t>Avoidant of relationships</a:t>
            </a:r>
          </a:p>
          <a:p>
            <a:r>
              <a:rPr lang="en-US" sz="1400" dirty="0">
                <a:latin typeface="Garamond"/>
              </a:rPr>
              <a:t>Externalise blame</a:t>
            </a:r>
          </a:p>
          <a:p>
            <a:r>
              <a:rPr lang="en-US" sz="1400" dirty="0">
                <a:latin typeface="Garamond"/>
              </a:rPr>
              <a:t>Limited insight as to their own behavior</a:t>
            </a:r>
          </a:p>
          <a:p>
            <a:r>
              <a:rPr lang="en-US" sz="1400" dirty="0">
                <a:latin typeface="Garamond"/>
              </a:rPr>
              <a:t>Controlling &amp; powerful</a:t>
            </a:r>
          </a:p>
          <a:p>
            <a:r>
              <a:rPr lang="en-US" sz="1400" dirty="0">
                <a:latin typeface="Garamond"/>
              </a:rPr>
              <a:t>Less child centred and more self-centred</a:t>
            </a:r>
          </a:p>
          <a:p>
            <a:r>
              <a:rPr lang="en-US" sz="1400" dirty="0">
                <a:latin typeface="Garamond"/>
              </a:rPr>
              <a:t>Less empathy for others</a:t>
            </a:r>
          </a:p>
          <a:p>
            <a:r>
              <a:rPr lang="en-US" sz="1400" dirty="0">
                <a:latin typeface="Garamond"/>
              </a:rPr>
              <a:t>Quick to blame others for their problems</a:t>
            </a:r>
          </a:p>
          <a:p>
            <a:r>
              <a:rPr lang="en-US" sz="1400" dirty="0">
                <a:latin typeface="Garamond"/>
              </a:rPr>
              <a:t>Place their needs above those of their children</a:t>
            </a:r>
          </a:p>
          <a:p>
            <a:pPr>
              <a:buFont typeface="Arial" panose="020B0604020202020204" pitchFamily="34" charset="0"/>
              <a:buChar char="•"/>
            </a:pPr>
            <a:r>
              <a:rPr lang="en-US" sz="1400" dirty="0">
                <a:latin typeface="Garamond"/>
                <a:cs typeface="Garamond"/>
              </a:rPr>
              <a:t>May also play a role, either because of poor parenting or powerlessness </a:t>
            </a:r>
          </a:p>
          <a:p>
            <a:pPr>
              <a:buFont typeface="Arial" panose="020B0604020202020204" pitchFamily="34" charset="0"/>
              <a:buChar char="•"/>
            </a:pPr>
            <a:r>
              <a:rPr lang="en-US" sz="1400" dirty="0">
                <a:latin typeface="Garamond"/>
                <a:cs typeface="Garamond"/>
              </a:rPr>
              <a:t>Wary of upsetting the child.</a:t>
            </a:r>
          </a:p>
          <a:p>
            <a:pPr>
              <a:buFont typeface="Arial" panose="020B0604020202020204" pitchFamily="34" charset="0"/>
              <a:buChar char="•"/>
            </a:pPr>
            <a:r>
              <a:rPr lang="en-US" sz="1400" dirty="0">
                <a:latin typeface="Garamond"/>
                <a:cs typeface="Garamond"/>
              </a:rPr>
              <a:t>Fearful, angry and helpless</a:t>
            </a:r>
          </a:p>
          <a:p>
            <a:pPr>
              <a:buFont typeface="Arial" panose="020B0604020202020204" pitchFamily="34" charset="0"/>
              <a:buChar char="•"/>
            </a:pPr>
            <a:r>
              <a:rPr lang="en-US" sz="1400" dirty="0">
                <a:latin typeface="Garamond"/>
                <a:cs typeface="Garamond"/>
              </a:rPr>
              <a:t>May withdraw or become passive, thereby reinforcing negative messages to child</a:t>
            </a:r>
            <a:endParaRPr lang="en-US" sz="1400" dirty="0"/>
          </a:p>
        </p:txBody>
      </p:sp>
    </p:spTree>
    <p:extLst>
      <p:ext uri="{BB962C8B-B14F-4D97-AF65-F5344CB8AC3E}">
        <p14:creationId xmlns:p14="http://schemas.microsoft.com/office/powerpoint/2010/main" val="3714104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3214017" y="1206407"/>
            <a:ext cx="5606124" cy="2887970"/>
          </a:xfrm>
          <a:prstGeom prst="rect">
            <a:avLst/>
          </a:prstGeom>
          <a:noFill/>
        </p:spPr>
        <p:txBody>
          <a:bodyPr wrap="square" lIns="0" tIns="0" rIns="0" bIns="0" rtlCol="0" anchor="t" anchorCtr="0">
            <a:spAutoFit/>
          </a:bodyPr>
          <a:lstStyle/>
          <a:p>
            <a:pPr algn="ctr">
              <a:spcAft>
                <a:spcPts val="700"/>
              </a:spcAft>
            </a:pPr>
            <a:r>
              <a:rPr lang="en-US" sz="2800" dirty="0"/>
              <a:t>TRANSGENDER RIGHTS </a:t>
            </a:r>
            <a:br>
              <a:rPr lang="en-US" sz="2800" dirty="0"/>
            </a:br>
            <a:r>
              <a:rPr lang="en-US" sz="2800" dirty="0"/>
              <a:t>and </a:t>
            </a:r>
            <a:br>
              <a:rPr lang="en-US" sz="2800" dirty="0"/>
            </a:br>
            <a:r>
              <a:rPr lang="en-US" sz="2800" dirty="0"/>
              <a:t>THE CASE OF </a:t>
            </a:r>
            <a:r>
              <a:rPr lang="en-US" sz="2800" dirty="0" smtClean="0"/>
              <a:t>TT</a:t>
            </a:r>
          </a:p>
          <a:p>
            <a:pPr algn="ctr">
              <a:spcAft>
                <a:spcPts val="700"/>
              </a:spcAft>
            </a:pPr>
            <a:endParaRPr lang="en-US" sz="2800" dirty="0">
              <a:solidFill>
                <a:srgbClr val="0A0B41"/>
              </a:solidFill>
              <a:latin typeface="Cabin"/>
              <a:cs typeface="Cabin Regular"/>
            </a:endParaRPr>
          </a:p>
          <a:p>
            <a:pPr algn="ctr"/>
            <a:r>
              <a:rPr lang="en-US" dirty="0"/>
              <a:t>HANNAH MARKHAM QC</a:t>
            </a:r>
          </a:p>
          <a:p>
            <a:pPr algn="ctr"/>
            <a:r>
              <a:rPr lang="en-US" dirty="0"/>
              <a:t>22 APRIL 2020</a:t>
            </a:r>
          </a:p>
          <a:p>
            <a:pPr algn="ctr">
              <a:spcAft>
                <a:spcPts val="700"/>
              </a:spcAft>
            </a:pPr>
            <a:endParaRPr lang="en-US" sz="2800" dirty="0">
              <a:solidFill>
                <a:srgbClr val="0A0B41"/>
              </a:solidFill>
              <a:latin typeface="Cabin"/>
              <a:cs typeface="Cabin Regular"/>
            </a:endParaRPr>
          </a:p>
        </p:txBody>
      </p:sp>
      <p:pic>
        <p:nvPicPr>
          <p:cNvPr id="11" name="Picture 10"/>
          <p:cNvPicPr>
            <a:picLocks noChangeAspect="1"/>
          </p:cNvPicPr>
          <p:nvPr/>
        </p:nvPicPr>
        <p:blipFill>
          <a:blip r:embed="rId3"/>
          <a:stretch>
            <a:fillRect/>
          </a:stretch>
        </p:blipFill>
        <p:spPr>
          <a:xfrm>
            <a:off x="889010" y="1393467"/>
            <a:ext cx="1803400" cy="1803400"/>
          </a:xfrm>
          <a:prstGeom prst="rect">
            <a:avLst/>
          </a:prstGeom>
        </p:spPr>
      </p:pic>
      <p:cxnSp>
        <p:nvCxnSpPr>
          <p:cNvPr id="4" name="Straight Connector 3"/>
          <p:cNvCxnSpPr/>
          <p:nvPr/>
        </p:nvCxnSpPr>
        <p:spPr>
          <a:xfrm>
            <a:off x="2953213" y="891935"/>
            <a:ext cx="0" cy="2810933"/>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6981" y="4050110"/>
            <a:ext cx="930194" cy="930194"/>
          </a:xfrm>
          <a:prstGeom prst="rect">
            <a:avLst/>
          </a:prstGeom>
        </p:spPr>
      </p:pic>
    </p:spTree>
    <p:extLst>
      <p:ext uri="{BB962C8B-B14F-4D97-AF65-F5344CB8AC3E}">
        <p14:creationId xmlns:p14="http://schemas.microsoft.com/office/powerpoint/2010/main" val="365544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461665"/>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Alienation</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000" dirty="0">
                <a:solidFill>
                  <a:schemeClr val="tx1"/>
                </a:solidFill>
                <a:latin typeface="Garamond"/>
                <a:cs typeface="Garamond"/>
              </a:rPr>
              <a:t>In the main reported by psychologists in support of their own provision of services.</a:t>
            </a:r>
          </a:p>
          <a:p>
            <a:pPr marL="342900" indent="-342900" algn="l">
              <a:buFont typeface="Arial" panose="020B0604020202020204" pitchFamily="34" charset="0"/>
              <a:buChar char="•"/>
            </a:pPr>
            <a:r>
              <a:rPr lang="en-US" sz="2000" dirty="0">
                <a:solidFill>
                  <a:schemeClr val="tx1"/>
                </a:solidFill>
                <a:latin typeface="Garamond"/>
                <a:cs typeface="Garamond"/>
              </a:rPr>
              <a:t>Evidence lacking in quality.</a:t>
            </a:r>
          </a:p>
          <a:p>
            <a:pPr marL="342900" indent="-342900" algn="l">
              <a:buFont typeface="Arial" panose="020B0604020202020204" pitchFamily="34" charset="0"/>
              <a:buChar char="•"/>
            </a:pPr>
            <a:r>
              <a:rPr lang="en-US" sz="2000" dirty="0">
                <a:solidFill>
                  <a:schemeClr val="tx1"/>
                </a:solidFill>
                <a:latin typeface="Garamond"/>
                <a:cs typeface="Garamond"/>
              </a:rPr>
              <a:t>Forced reunification can backfire.</a:t>
            </a:r>
          </a:p>
          <a:p>
            <a:pPr marL="342900" indent="-342900" algn="l">
              <a:buFont typeface="Arial" panose="020B0604020202020204" pitchFamily="34" charset="0"/>
              <a:buChar char="•"/>
            </a:pPr>
            <a:r>
              <a:rPr lang="en-US" sz="2000" dirty="0">
                <a:solidFill>
                  <a:schemeClr val="tx1"/>
                </a:solidFill>
                <a:latin typeface="Garamond"/>
                <a:cs typeface="Garamond"/>
              </a:rPr>
              <a:t>No credible evidence base of the use of scales and tests to measure alienation.</a:t>
            </a:r>
          </a:p>
          <a:p>
            <a:pPr marL="342900" indent="-342900" algn="l">
              <a:buFont typeface="Arial" panose="020B0604020202020204" pitchFamily="34" charset="0"/>
              <a:buChar char="•"/>
            </a:pPr>
            <a:r>
              <a:rPr lang="en-US" sz="2000" dirty="0">
                <a:solidFill>
                  <a:schemeClr val="tx1"/>
                </a:solidFill>
                <a:latin typeface="Garamond"/>
                <a:cs typeface="Garamond"/>
              </a:rPr>
              <a:t>Lack of robust evaluation of treatments</a:t>
            </a:r>
          </a:p>
          <a:p>
            <a:pPr marL="342900" indent="-342900" algn="l">
              <a:buFont typeface="Arial" panose="020B0604020202020204" pitchFamily="34" charset="0"/>
              <a:buChar char="•"/>
            </a:pPr>
            <a:r>
              <a:rPr lang="en-US" sz="2000" i="1" dirty="0">
                <a:solidFill>
                  <a:schemeClr val="tx1"/>
                </a:solidFill>
                <a:latin typeface="Garamond"/>
                <a:cs typeface="Garamond"/>
              </a:rPr>
              <a:t>‘The evidence base of alienation of very limited by a lack of robust empirical studies.</a:t>
            </a:r>
            <a:r>
              <a:rPr lang="en-US" sz="2000" dirty="0">
                <a:solidFill>
                  <a:schemeClr val="tx1"/>
                </a:solidFill>
                <a:latin typeface="Garamond"/>
                <a:cs typeface="Garamond"/>
              </a:rPr>
              <a:t>’</a:t>
            </a: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345899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461665"/>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Alienation</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1800" i="1" dirty="0">
                <a:solidFill>
                  <a:schemeClr val="tx1"/>
                </a:solidFill>
                <a:latin typeface="Garamond"/>
                <a:cs typeface="Garamond"/>
              </a:rPr>
              <a:t>‘There is a paucity of empirical research into parental alienation, and what exists is dominated by a few key authors. Hence, there is no definitive definition of parental alienation within the research literature. Generally, it has been accepted that parental alienation refers to the unwarranted rejection of the alienated parent by the child, whose alliance with the alienating parent is characterised by extreme negativity towards the alienated parent due to the deliberate or unintentional actions of the alienating parent so as to adversely affect the relationship with the alienated parent. Yet, determining unwarranted rejection is problematic due to its multiple determinants, including the behaviours and characteristics of the alienating parent, alienated parent and the child. This is compounded by the child’s age and developmental stage as well as their personality traits, and the extent to which the child internalises negative consequences of triangulation. This renders establishing the prevalence and long-term effects of parental alienation difficult…’</a:t>
            </a:r>
          </a:p>
          <a:p>
            <a:pPr algn="l"/>
            <a:endParaRPr lang="en-GB" sz="2400" dirty="0">
              <a:solidFill>
                <a:srgbClr val="002060"/>
              </a:solidFill>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1569725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2028761"/>
          </a:xfrm>
          <a:prstGeom prst="rect">
            <a:avLst/>
          </a:prstGeom>
          <a:noFill/>
        </p:spPr>
        <p:txBody>
          <a:bodyPr wrap="square" lIns="0" tIns="0" rIns="0" bIns="0" rtlCol="0" anchor="t" anchorCtr="0">
            <a:spAutoFit/>
          </a:bodyPr>
          <a:lstStyle/>
          <a:p>
            <a:pPr>
              <a:spcAft>
                <a:spcPts val="700"/>
              </a:spcAft>
            </a:pPr>
            <a:r>
              <a:rPr lang="en-US" sz="3200" dirty="0">
                <a:latin typeface="Garamond"/>
                <a:cs typeface="Garamond"/>
              </a:rPr>
              <a:t>PARENTAL ALIENATION SYNDROME</a:t>
            </a:r>
            <a:br>
              <a:rPr lang="en-US" sz="3200" dirty="0">
                <a:latin typeface="Garamond"/>
                <a:cs typeface="Garamond"/>
              </a:rPr>
            </a:br>
            <a:r>
              <a:rPr lang="en-US" sz="3200" dirty="0">
                <a:latin typeface="Garamond"/>
                <a:cs typeface="Garamond"/>
              </a:rPr>
              <a:t>A definition </a:t>
            </a:r>
            <a:r>
              <a:rPr lang="en-GB" sz="1400" i="1" dirty="0">
                <a:latin typeface="Garamond" panose="02020404030301010803" pitchFamily="18" charset="0"/>
              </a:rPr>
              <a:t>Richard A. Gardner, M.D.</a:t>
            </a:r>
            <a:endParaRPr lang="en-GB" sz="1400" dirty="0">
              <a:latin typeface="Garamond" panose="02020404030301010803" pitchFamily="18" charset="0"/>
            </a:endParaRPr>
          </a:p>
          <a:p>
            <a:pPr>
              <a:spcAft>
                <a:spcPts val="700"/>
              </a:spcAft>
            </a:pPr>
            <a:endParaRPr lang="en-US" sz="30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400" i="1" dirty="0">
                <a:solidFill>
                  <a:schemeClr val="tx1"/>
                </a:solidFill>
                <a:latin typeface="Garamond"/>
                <a:cs typeface="Garamond"/>
              </a:rPr>
              <a:t>"...a disorder that arises primarily in the context of child custody disputes. Its primary manifestation is the child's campaign of denigration against a parent, a campaign that has no justification. It results from the combination of a programming (brainwashing) parent's indoctrinations and the child's own contributions to the vilification of the target parent. When true parental abuse and/or neglect is present, the child’s animosity may be justified and so the parental alienation syndrome explanation for the child’s hostility is not applicable”</a:t>
            </a:r>
          </a:p>
          <a:p>
            <a:pPr algn="l"/>
            <a:endParaRPr lang="en-US" sz="2400" i="1" dirty="0">
              <a:solidFill>
                <a:schemeClr val="tx1"/>
              </a:solidFill>
              <a:latin typeface="Garamond"/>
              <a:cs typeface="Garamond"/>
            </a:endParaRPr>
          </a:p>
          <a:p>
            <a:pPr algn="l"/>
            <a:endParaRPr lang="en-GB" sz="2400" dirty="0">
              <a:solidFill>
                <a:srgbClr val="002060"/>
              </a:solidFill>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1700632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861774"/>
          </a:xfrm>
          <a:prstGeom prst="rect">
            <a:avLst/>
          </a:prstGeom>
          <a:noFill/>
        </p:spPr>
        <p:txBody>
          <a:bodyPr wrap="square" lIns="0" tIns="0" rIns="0" bIns="0" rtlCol="0" anchor="t" anchorCtr="0">
            <a:spAutoFit/>
          </a:bodyPr>
          <a:lstStyle/>
          <a:p>
            <a:pPr>
              <a:spcAft>
                <a:spcPts val="700"/>
              </a:spcAft>
            </a:pPr>
            <a:r>
              <a:rPr lang="en-US" sz="2800" dirty="0">
                <a:latin typeface="Garamond"/>
                <a:cs typeface="Garamond"/>
              </a:rPr>
              <a:t>PARENTAL ALIENATION SYNDROME</a:t>
            </a:r>
            <a:endParaRPr lang="en-US" sz="30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600" u="sng" dirty="0">
                <a:solidFill>
                  <a:schemeClr val="tx1"/>
                </a:solidFill>
                <a:latin typeface="Garamond"/>
                <a:cs typeface="Garamond"/>
              </a:rPr>
              <a:t>Another definition: Dr Weir: </a:t>
            </a:r>
          </a:p>
          <a:p>
            <a:pPr algn="l"/>
            <a:r>
              <a:rPr lang="en-US" sz="1600" i="1" dirty="0">
                <a:solidFill>
                  <a:schemeClr val="tx1"/>
                </a:solidFill>
                <a:latin typeface="Garamond"/>
                <a:cs typeface="Garamond"/>
              </a:rPr>
              <a:t>'There are children who show an extraordinary degree of animosity towards a parent with whom they once had a loving relationship. Most of these children will show some or all of [a cluster of psychological responses]. Within an individual child (and between children in the same family) the presence of the features can vary rapidly over time and place, but in their full manifestation are so surprising and unique as to be unforgettable. The proposed term "Alienation" applies only to the cluster of psychological responses in the child with no need to presume a deliberate campaign of denigration by one parent. There is now research data supporting a multifactorial aetiology for "Alienation" following parental separation, involving contributions from both parents and vulnerabilities within the child.’”</a:t>
            </a:r>
            <a:endParaRPr lang="en-US" sz="1600" dirty="0">
              <a:solidFill>
                <a:schemeClr val="tx1"/>
              </a:solidFill>
              <a:latin typeface="Garamond"/>
              <a:cs typeface="Garamond"/>
            </a:endParaRPr>
          </a:p>
          <a:p>
            <a:pPr marL="285750" indent="-285750" algn="l">
              <a:buFont typeface="Arial" panose="020B0604020202020204" pitchFamily="34" charset="0"/>
              <a:buChar char="•"/>
            </a:pPr>
            <a:r>
              <a:rPr lang="en-US" sz="1600" dirty="0">
                <a:solidFill>
                  <a:schemeClr val="tx1"/>
                </a:solidFill>
                <a:latin typeface="Garamond"/>
                <a:cs typeface="Garamond"/>
              </a:rPr>
              <a:t>See Re S [2011] 1FLR 1789 para 43.</a:t>
            </a: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238977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984885"/>
          </a:xfrm>
          <a:prstGeom prst="rect">
            <a:avLst/>
          </a:prstGeom>
          <a:noFill/>
        </p:spPr>
        <p:txBody>
          <a:bodyPr wrap="square" lIns="0" tIns="0" rIns="0" bIns="0" rtlCol="0" anchor="t" anchorCtr="0">
            <a:spAutoFit/>
          </a:bodyPr>
          <a:lstStyle/>
          <a:p>
            <a:pPr>
              <a:spcAft>
                <a:spcPts val="700"/>
              </a:spcAft>
            </a:pPr>
            <a:r>
              <a:rPr lang="en-US" sz="3200" dirty="0">
                <a:latin typeface="Garamond"/>
                <a:cs typeface="Garamond"/>
              </a:rPr>
              <a:t>PARENTAL ALIENATION </a:t>
            </a:r>
            <a:br>
              <a:rPr lang="en-US" sz="3200" dirty="0">
                <a:latin typeface="Garamond"/>
                <a:cs typeface="Garamond"/>
              </a:rPr>
            </a:br>
            <a:r>
              <a:rPr lang="en-US" sz="3200" dirty="0">
                <a:latin typeface="Garamond"/>
                <a:cs typeface="Garamond"/>
              </a:rPr>
              <a:t>‘PRIMARY SYMPTOMS’</a:t>
            </a:r>
            <a:endParaRPr lang="en-US" sz="30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800" dirty="0">
                <a:solidFill>
                  <a:schemeClr val="tx1"/>
                </a:solidFill>
                <a:latin typeface="Garamond"/>
                <a:cs typeface="Garamond"/>
              </a:rPr>
              <a:t>The primary symptoms of the PAS are:</a:t>
            </a:r>
          </a:p>
          <a:p>
            <a:pPr algn="l"/>
            <a:endParaRPr lang="en-US" sz="1800" dirty="0">
              <a:solidFill>
                <a:schemeClr val="tx1"/>
              </a:solidFill>
              <a:latin typeface="Garamond"/>
              <a:cs typeface="Garamond"/>
            </a:endParaRPr>
          </a:p>
          <a:p>
            <a:pPr algn="l"/>
            <a:r>
              <a:rPr lang="en-US" sz="1800" dirty="0">
                <a:solidFill>
                  <a:schemeClr val="tx1"/>
                </a:solidFill>
                <a:latin typeface="Garamond"/>
                <a:cs typeface="Garamond"/>
              </a:rPr>
              <a:t>1) Campaign of denigration;</a:t>
            </a:r>
          </a:p>
          <a:p>
            <a:pPr algn="l"/>
            <a:r>
              <a:rPr lang="en-US" sz="1800" dirty="0">
                <a:solidFill>
                  <a:schemeClr val="tx1"/>
                </a:solidFill>
                <a:latin typeface="Garamond"/>
                <a:cs typeface="Garamond"/>
              </a:rPr>
              <a:t>2) Weak, frivolous, and absurd rationalisations for the deprecation;</a:t>
            </a:r>
          </a:p>
          <a:p>
            <a:pPr algn="l"/>
            <a:r>
              <a:rPr lang="en-US" sz="1800" dirty="0">
                <a:solidFill>
                  <a:schemeClr val="tx1"/>
                </a:solidFill>
                <a:latin typeface="Garamond"/>
                <a:cs typeface="Garamond"/>
              </a:rPr>
              <a:t>3) Lack of ambivalence;</a:t>
            </a:r>
          </a:p>
          <a:p>
            <a:pPr algn="l"/>
            <a:r>
              <a:rPr lang="en-US" sz="1800" dirty="0">
                <a:solidFill>
                  <a:schemeClr val="tx1"/>
                </a:solidFill>
                <a:latin typeface="Garamond"/>
                <a:cs typeface="Garamond"/>
              </a:rPr>
              <a:t>4) The "independent-thinker" phenomenon;</a:t>
            </a:r>
          </a:p>
          <a:p>
            <a:pPr algn="l"/>
            <a:r>
              <a:rPr lang="en-US" sz="1800" dirty="0">
                <a:solidFill>
                  <a:schemeClr val="tx1"/>
                </a:solidFill>
                <a:latin typeface="Garamond"/>
                <a:cs typeface="Garamond"/>
              </a:rPr>
              <a:t>5) Reflexive support of the alienating parent in the parental conflict;</a:t>
            </a:r>
          </a:p>
          <a:p>
            <a:pPr algn="l"/>
            <a:r>
              <a:rPr lang="en-US" sz="1800" dirty="0">
                <a:solidFill>
                  <a:schemeClr val="tx1"/>
                </a:solidFill>
                <a:latin typeface="Garamond"/>
                <a:cs typeface="Garamond"/>
              </a:rPr>
              <a:t>6) Absence of guilt over cruelty to and/or exploitation of the alienated parent;</a:t>
            </a:r>
          </a:p>
          <a:p>
            <a:pPr algn="l"/>
            <a:r>
              <a:rPr lang="en-US" sz="1800" dirty="0">
                <a:solidFill>
                  <a:schemeClr val="tx1"/>
                </a:solidFill>
                <a:latin typeface="Garamond"/>
                <a:cs typeface="Garamond"/>
              </a:rPr>
              <a:t>7) Presence of borrowed scenarios;</a:t>
            </a:r>
          </a:p>
          <a:p>
            <a:pPr algn="l"/>
            <a:r>
              <a:rPr lang="en-US" sz="1800" dirty="0">
                <a:solidFill>
                  <a:schemeClr val="tx1"/>
                </a:solidFill>
                <a:latin typeface="Garamond"/>
                <a:cs typeface="Garamond"/>
              </a:rPr>
              <a:t>8) Spread of the animosity to the extended family and friends of the alienated parent</a:t>
            </a:r>
            <a:r>
              <a:rPr lang="en-US" sz="1800" dirty="0">
                <a:latin typeface="Garamond"/>
                <a:cs typeface="Garamond"/>
              </a:rPr>
              <a:t>.</a:t>
            </a: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106983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1013098"/>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Judicial Responses</a:t>
            </a:r>
          </a:p>
          <a:p>
            <a:pPr>
              <a:spcAft>
                <a:spcPts val="700"/>
              </a:spcAft>
            </a:pPr>
            <a:endParaRPr lang="en-US" sz="30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2800" dirty="0">
              <a:solidFill>
                <a:srgbClr val="002060"/>
              </a:solidFill>
            </a:endParaRPr>
          </a:p>
          <a:p>
            <a:pPr marL="457200" indent="-457200" algn="l">
              <a:buFont typeface="Arial" panose="020B0604020202020204" pitchFamily="34" charset="0"/>
              <a:buChar char="•"/>
            </a:pPr>
            <a:r>
              <a:rPr lang="en-GB" sz="2800" dirty="0">
                <a:solidFill>
                  <a:srgbClr val="002060"/>
                </a:solidFill>
                <a:latin typeface="Garamond" panose="02020404030301010803" pitchFamily="18" charset="0"/>
              </a:rPr>
              <a:t>The uniqueness of each set of facts</a:t>
            </a:r>
          </a:p>
          <a:p>
            <a:pPr marL="457200" indent="-457200" algn="l">
              <a:buFont typeface="Arial" panose="020B0604020202020204" pitchFamily="34" charset="0"/>
              <a:buChar char="•"/>
            </a:pPr>
            <a:r>
              <a:rPr lang="en-GB" sz="2800" dirty="0">
                <a:solidFill>
                  <a:srgbClr val="002060"/>
                </a:solidFill>
                <a:latin typeface="Garamond" panose="02020404030301010803" pitchFamily="18" charset="0"/>
              </a:rPr>
              <a:t>The prominence of the welfare based analysis</a:t>
            </a:r>
          </a:p>
          <a:p>
            <a:pPr marL="457200" indent="-457200" algn="l">
              <a:buFont typeface="Arial" panose="020B0604020202020204" pitchFamily="34" charset="0"/>
              <a:buChar char="•"/>
            </a:pPr>
            <a:r>
              <a:rPr lang="en-GB" sz="2800" dirty="0">
                <a:solidFill>
                  <a:srgbClr val="002060"/>
                </a:solidFill>
                <a:latin typeface="Garamond" panose="02020404030301010803" pitchFamily="18" charset="0"/>
              </a:rPr>
              <a:t>A practical approach to achieving good outcomes</a:t>
            </a:r>
          </a:p>
          <a:p>
            <a:pPr marL="457200" indent="-457200" algn="l">
              <a:buFont typeface="Arial" panose="020B0604020202020204" pitchFamily="34" charset="0"/>
              <a:buChar char="•"/>
            </a:pPr>
            <a:r>
              <a:rPr lang="en-GB" sz="2800" dirty="0">
                <a:solidFill>
                  <a:srgbClr val="002060"/>
                </a:solidFill>
                <a:latin typeface="Garamond" panose="02020404030301010803" pitchFamily="18" charset="0"/>
              </a:rPr>
              <a:t>Judicial continuity</a:t>
            </a:r>
          </a:p>
          <a:p>
            <a:pPr marL="457200" indent="-457200" algn="l">
              <a:buFont typeface="Arial" panose="020B0604020202020204" pitchFamily="34" charset="0"/>
              <a:buChar char="•"/>
            </a:pPr>
            <a:r>
              <a:rPr lang="en-GB" sz="2800" dirty="0">
                <a:solidFill>
                  <a:srgbClr val="002060"/>
                </a:solidFill>
                <a:latin typeface="Garamond" panose="02020404030301010803" pitchFamily="18" charset="0"/>
              </a:rPr>
              <a:t>Timetabling </a:t>
            </a:r>
          </a:p>
          <a:p>
            <a:pPr marL="457200" indent="-457200" algn="l">
              <a:buFont typeface="Arial" panose="020B0604020202020204" pitchFamily="34" charset="0"/>
              <a:buChar char="•"/>
            </a:pPr>
            <a:r>
              <a:rPr lang="en-GB" sz="2800" dirty="0">
                <a:solidFill>
                  <a:srgbClr val="002060"/>
                </a:solidFill>
                <a:latin typeface="Garamond" panose="02020404030301010803" pitchFamily="18" charset="0"/>
              </a:rPr>
              <a:t>Setting Judicial strategies</a:t>
            </a:r>
            <a:endParaRPr lang="en-GB" sz="2400" dirty="0">
              <a:solidFill>
                <a:srgbClr val="002060"/>
              </a:solidFill>
              <a:latin typeface="Garamond" panose="02020404030301010803" pitchFamily="18" charset="0"/>
            </a:endParaRPr>
          </a:p>
          <a:p>
            <a:pPr algn="l"/>
            <a:endParaRPr lang="en-GB" sz="2800" dirty="0">
              <a:solidFill>
                <a:srgbClr val="002060"/>
              </a:solidFill>
              <a:latin typeface="Garamond" panose="02020404030301010803" pitchFamily="18" charset="0"/>
            </a:endParaRPr>
          </a:p>
          <a:p>
            <a:pPr algn="l"/>
            <a:endParaRPr lang="en-GB" sz="2800" dirty="0">
              <a:solidFill>
                <a:srgbClr val="002060"/>
              </a:solidFill>
            </a:endParaRPr>
          </a:p>
          <a:p>
            <a:pPr algn="l"/>
            <a:endParaRPr lang="en-GB" sz="2400" dirty="0">
              <a:solidFill>
                <a:srgbClr val="002060"/>
              </a:solidFill>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1508238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26536" y="154072"/>
            <a:ext cx="6013443" cy="461665"/>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Intervention &amp; outcomes</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2400" dirty="0">
              <a:solidFill>
                <a:srgbClr val="002060"/>
              </a:solidFill>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
        <p:nvSpPr>
          <p:cNvPr id="7" name="TextBox 6">
            <a:extLst>
              <a:ext uri="{FF2B5EF4-FFF2-40B4-BE49-F238E27FC236}">
                <a16:creationId xmlns:a16="http://schemas.microsoft.com/office/drawing/2014/main" id="{D2FE84AC-60C0-8347-88AD-CEE57AF7458B}"/>
              </a:ext>
            </a:extLst>
          </p:cNvPr>
          <p:cNvSpPr txBox="1"/>
          <p:nvPr/>
        </p:nvSpPr>
        <p:spPr>
          <a:xfrm>
            <a:off x="362966" y="858416"/>
            <a:ext cx="7831106" cy="5232202"/>
          </a:xfrm>
          <a:prstGeom prst="rect">
            <a:avLst/>
          </a:prstGeom>
          <a:noFill/>
        </p:spPr>
        <p:txBody>
          <a:bodyPr wrap="square" rtlCol="0">
            <a:spAutoFit/>
          </a:bodyPr>
          <a:lstStyle/>
          <a:p>
            <a:endParaRPr lang="en-US" sz="2000" dirty="0">
              <a:latin typeface="Garamond" panose="02020404030301010803" pitchFamily="18" charset="0"/>
            </a:endParaRPr>
          </a:p>
          <a:p>
            <a:pPr marL="342900" indent="-342900">
              <a:buFont typeface="Arial" panose="020B0604020202020204" pitchFamily="34" charset="0"/>
              <a:buChar char="•"/>
            </a:pPr>
            <a:r>
              <a:rPr lang="en-GB" sz="2000" dirty="0">
                <a:latin typeface="Garamond" panose="02020404030301010803" pitchFamily="18" charset="0"/>
              </a:rPr>
              <a:t>Enforcement- Re A (Re A Intractable contact Dispute) [2013] EWCA 1104 </a:t>
            </a:r>
          </a:p>
          <a:p>
            <a:pPr marL="342900" indent="-342900">
              <a:buFont typeface="Arial" panose="020B0604020202020204" pitchFamily="34" charset="0"/>
              <a:buChar char="•"/>
            </a:pPr>
            <a:r>
              <a:rPr lang="en-GB" sz="2000" dirty="0">
                <a:latin typeface="Garamond" panose="02020404030301010803" pitchFamily="18" charset="0"/>
              </a:rPr>
              <a:t>Active case management- Re M(Children) (Ultra-Orthodox Judaism: transgender parent) 2017 EWCA Civ 2164 </a:t>
            </a:r>
          </a:p>
          <a:p>
            <a:pPr marL="342900" indent="-342900">
              <a:buFont typeface="Arial" panose="020B0604020202020204" pitchFamily="34" charset="0"/>
              <a:buChar char="•"/>
            </a:pPr>
            <a:r>
              <a:rPr lang="en-GB" sz="2000" dirty="0">
                <a:latin typeface="Garamond" panose="02020404030301010803" pitchFamily="18" charset="0"/>
              </a:rPr>
              <a:t>C v D and another [2018] EWHC 3312 (Fam)</a:t>
            </a:r>
          </a:p>
          <a:p>
            <a:pPr marL="742950" lvl="1" indent="-285750">
              <a:buFont typeface="Arial" panose="020B0604020202020204" pitchFamily="34" charset="0"/>
              <a:buChar char="•"/>
            </a:pPr>
            <a:r>
              <a:rPr lang="en-US" sz="2000" dirty="0">
                <a:solidFill>
                  <a:prstClr val="black"/>
                </a:solidFill>
                <a:latin typeface="Garamond" panose="02020404030301010803" pitchFamily="18" charset="0"/>
              </a:rPr>
              <a:t>Fact Finding hearing at an early stage: (e.g. Re D (Re D (A Child: Parental Alienation [2018] EWFC B64) </a:t>
            </a:r>
          </a:p>
          <a:p>
            <a:pPr marL="742950" lvl="1" indent="-285750">
              <a:buFont typeface="Arial" panose="020B0604020202020204" pitchFamily="34" charset="0"/>
              <a:buChar char="•"/>
            </a:pPr>
            <a:r>
              <a:rPr lang="en-US" sz="2000" dirty="0">
                <a:solidFill>
                  <a:prstClr val="black"/>
                </a:solidFill>
                <a:latin typeface="Garamond" panose="02020404030301010803" pitchFamily="18" charset="0"/>
              </a:rPr>
              <a:t>Transfer of residence, ( e.g. Re H (Re H (Parental Alienation) [2019] EWHC 2723 Fam  NB: Re A (Re A (Children: parental Alienation) [2019] EWFC B56)</a:t>
            </a:r>
          </a:p>
          <a:p>
            <a:pPr marL="285750" indent="-285750">
              <a:buFont typeface="Arial" panose="020B0604020202020204" pitchFamily="34" charset="0"/>
              <a:buChar char="•"/>
            </a:pPr>
            <a:r>
              <a:rPr lang="en-GB" sz="2000" dirty="0">
                <a:latin typeface="Garamond" panose="02020404030301010803" pitchFamily="18" charset="0"/>
              </a:rPr>
              <a:t>Re R (A Child: Appeal: Termination of Contact) [2019] EWHC 132 (Fam) </a:t>
            </a:r>
          </a:p>
          <a:p>
            <a:pPr marL="742950" lvl="1" indent="-285750">
              <a:buFont typeface="Arial" panose="020B0604020202020204" pitchFamily="34" charset="0"/>
              <a:buChar char="•"/>
            </a:pPr>
            <a:endParaRPr lang="en-GB" sz="2000" b="1" dirty="0">
              <a:latin typeface="Garamond" panose="02020404030301010803" pitchFamily="18" charset="0"/>
            </a:endParaRPr>
          </a:p>
          <a:p>
            <a:endParaRPr lang="en-GB" dirty="0">
              <a:latin typeface="Garamond" panose="02020404030301010803" pitchFamily="18" charset="0"/>
            </a:endParaRPr>
          </a:p>
          <a:p>
            <a:endParaRPr lang="en-GB" dirty="0">
              <a:latin typeface="Garamond" panose="02020404030301010803" pitchFamily="18" charset="0"/>
            </a:endParaRPr>
          </a:p>
          <a:p>
            <a:r>
              <a:rPr lang="en-GB" dirty="0">
                <a:latin typeface="Garamond" panose="02020404030301010803" pitchFamily="18" charset="0"/>
              </a:rPr>
              <a:t> </a:t>
            </a:r>
            <a:endParaRPr lang="en-US" dirty="0">
              <a:latin typeface="Garamond" panose="02020404030301010803" pitchFamily="18" charset="0"/>
            </a:endParaRPr>
          </a:p>
        </p:txBody>
      </p:sp>
    </p:spTree>
    <p:extLst>
      <p:ext uri="{BB962C8B-B14F-4D97-AF65-F5344CB8AC3E}">
        <p14:creationId xmlns:p14="http://schemas.microsoft.com/office/powerpoint/2010/main" val="4187862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A86C7-1128-D64E-A169-AEC9F92CF147}"/>
              </a:ext>
            </a:extLst>
          </p:cNvPr>
          <p:cNvSpPr>
            <a:spLocks noGrp="1"/>
          </p:cNvSpPr>
          <p:nvPr>
            <p:ph type="title"/>
          </p:nvPr>
        </p:nvSpPr>
        <p:spPr/>
        <p:txBody>
          <a:bodyPr/>
          <a:lstStyle/>
          <a:p>
            <a:r>
              <a:rPr lang="en-US" dirty="0">
                <a:latin typeface="Garamond" panose="02020404030301010803" pitchFamily="18" charset="0"/>
              </a:rPr>
              <a:t>Alternative options</a:t>
            </a:r>
          </a:p>
        </p:txBody>
      </p:sp>
      <p:sp>
        <p:nvSpPr>
          <p:cNvPr id="3" name="Content Placeholder 2">
            <a:extLst>
              <a:ext uri="{FF2B5EF4-FFF2-40B4-BE49-F238E27FC236}">
                <a16:creationId xmlns:a16="http://schemas.microsoft.com/office/drawing/2014/main" id="{31010802-6D04-1F49-BFFD-8B046D84F31D}"/>
              </a:ext>
            </a:extLst>
          </p:cNvPr>
          <p:cNvSpPr>
            <a:spLocks noGrp="1"/>
          </p:cNvSpPr>
          <p:nvPr>
            <p:ph idx="1"/>
          </p:nvPr>
        </p:nvSpPr>
        <p:spPr/>
        <p:txBody>
          <a:bodyPr/>
          <a:lstStyle/>
          <a:p>
            <a:r>
              <a:rPr lang="en-US" dirty="0">
                <a:latin typeface="Garamond" panose="02020404030301010803" pitchFamily="18" charset="0"/>
              </a:rPr>
              <a:t>Immediate supervised/supported contact</a:t>
            </a:r>
          </a:p>
          <a:p>
            <a:r>
              <a:rPr lang="en-US" dirty="0">
                <a:latin typeface="Garamond" panose="02020404030301010803" pitchFamily="18" charset="0"/>
              </a:rPr>
              <a:t>Mediation </a:t>
            </a:r>
          </a:p>
          <a:p>
            <a:r>
              <a:rPr lang="en-US" dirty="0">
                <a:latin typeface="Garamond" panose="02020404030301010803" pitchFamily="18" charset="0"/>
              </a:rPr>
              <a:t>Family therapy</a:t>
            </a:r>
          </a:p>
          <a:p>
            <a:r>
              <a:rPr lang="en-US" dirty="0">
                <a:latin typeface="Garamond" panose="02020404030301010803" pitchFamily="18" charset="0"/>
              </a:rPr>
              <a:t>Psychologist</a:t>
            </a:r>
          </a:p>
        </p:txBody>
      </p:sp>
    </p:spTree>
    <p:extLst>
      <p:ext uri="{BB962C8B-B14F-4D97-AF65-F5344CB8AC3E}">
        <p14:creationId xmlns:p14="http://schemas.microsoft.com/office/powerpoint/2010/main" val="450848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461665"/>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Judicial Responses</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2400" dirty="0">
              <a:solidFill>
                <a:srgbClr val="002060"/>
              </a:solidFill>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
        <p:nvSpPr>
          <p:cNvPr id="3" name="TextBox 2">
            <a:extLst>
              <a:ext uri="{FF2B5EF4-FFF2-40B4-BE49-F238E27FC236}">
                <a16:creationId xmlns:a16="http://schemas.microsoft.com/office/drawing/2014/main" id="{825983F8-470B-5640-9EB5-E5FA529BE93E}"/>
              </a:ext>
            </a:extLst>
          </p:cNvPr>
          <p:cNvSpPr txBox="1"/>
          <p:nvPr/>
        </p:nvSpPr>
        <p:spPr>
          <a:xfrm>
            <a:off x="2507810" y="2100404"/>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1AB64DE9-EDB8-C94D-A460-520C5BAE1C0D}"/>
              </a:ext>
            </a:extLst>
          </p:cNvPr>
          <p:cNvSpPr txBox="1"/>
          <p:nvPr/>
        </p:nvSpPr>
        <p:spPr>
          <a:xfrm>
            <a:off x="750173" y="846493"/>
            <a:ext cx="8061716" cy="3416320"/>
          </a:xfrm>
          <a:prstGeom prst="rect">
            <a:avLst/>
          </a:prstGeom>
          <a:noFill/>
        </p:spPr>
        <p:txBody>
          <a:bodyPr wrap="square" rtlCol="0">
            <a:spAutoFit/>
          </a:bodyPr>
          <a:lstStyle/>
          <a:p>
            <a:pPr algn="ctr"/>
            <a:r>
              <a:rPr lang="en-US" dirty="0">
                <a:latin typeface="Garamond" panose="02020404030301010803" pitchFamily="18" charset="0"/>
              </a:rPr>
              <a:t>NAGALRO Annual Conference 2018 - President</a:t>
            </a:r>
          </a:p>
          <a:p>
            <a:pPr algn="just"/>
            <a:r>
              <a:rPr lang="en-GB" i="1" dirty="0">
                <a:latin typeface="Garamond" panose="02020404030301010803" pitchFamily="18" charset="0"/>
                <a:cs typeface="Garamond"/>
              </a:rPr>
              <a:t> I wish to say something now about “alienation”. For some time there has been debate as to whether or not the holy grail of “parental alienation syndrome” actually exists. For my part, I have never regarded it as important to determine definitively whether or not psychologists or psychiatrists would be justified in attributing the label “syndrome” to any particular behaviour in this regard. In time gone by, there was similar debate as to whether a diagnosis could be made of “Munchhausen’s Syndrome by Proxy” in such cases the focus of the Family Court, rightly, moved away from any psychological/psychiatric debate in order to concentrate on the particular behaviour of the particular parent in relation to the particular child in each individual case. If that behaviour was found to be abusive then action was taken, irrespective of whether or not a diagnosis of a particular personality or mental health condition in the parent could be made</a:t>
            </a:r>
            <a:r>
              <a:rPr lang="en-GB" i="1" dirty="0">
                <a:latin typeface="Garamond"/>
                <a:cs typeface="Garamond"/>
              </a:rPr>
              <a:t>.  </a:t>
            </a:r>
            <a:endParaRPr lang="en-US" i="1" dirty="0">
              <a:latin typeface="Garamond"/>
              <a:cs typeface="Garamond"/>
            </a:endParaRPr>
          </a:p>
          <a:p>
            <a:endParaRPr lang="en-US" dirty="0"/>
          </a:p>
        </p:txBody>
      </p:sp>
    </p:spTree>
    <p:extLst>
      <p:ext uri="{BB962C8B-B14F-4D97-AF65-F5344CB8AC3E}">
        <p14:creationId xmlns:p14="http://schemas.microsoft.com/office/powerpoint/2010/main" val="3100110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13" y="2545766"/>
            <a:ext cx="9144000" cy="2251899"/>
          </a:xfrm>
          <a:prstGeom prst="rect">
            <a:avLst/>
          </a:prstGeom>
          <a:noFill/>
        </p:spPr>
        <p:txBody>
          <a:bodyPr wrap="square" rtlCol="0">
            <a:spAutoFit/>
          </a:bodyPr>
          <a:lstStyle/>
          <a:p>
            <a:pPr algn="ctr">
              <a:spcAft>
                <a:spcPts val="700"/>
              </a:spcAft>
            </a:pPr>
            <a:r>
              <a:rPr lang="en-US" sz="1200" dirty="0">
                <a:solidFill>
                  <a:srgbClr val="0A0B41"/>
                </a:solidFill>
                <a:latin typeface="Cabin"/>
                <a:cs typeface="Cabin"/>
              </a:rPr>
              <a:t>The 36 Group</a:t>
            </a:r>
            <a:r>
              <a:rPr lang="en-US" sz="1000" dirty="0">
                <a:solidFill>
                  <a:srgbClr val="0A0B41"/>
                </a:solidFill>
                <a:latin typeface="Cabin"/>
                <a:cs typeface="Cabin"/>
              </a:rPr>
              <a:t/>
            </a:r>
            <a:br>
              <a:rPr lang="en-US" sz="1000" dirty="0">
                <a:solidFill>
                  <a:srgbClr val="0A0B41"/>
                </a:solidFill>
                <a:latin typeface="Cabin"/>
                <a:cs typeface="Cabin"/>
              </a:rPr>
            </a:br>
            <a:r>
              <a:rPr lang="en-US" sz="1200" dirty="0">
                <a:solidFill>
                  <a:srgbClr val="0A0B41"/>
                </a:solidFill>
                <a:latin typeface="Cabin" panose="020B0803050202020004" pitchFamily="34" charset="0"/>
                <a:cs typeface="Cabin"/>
              </a:rPr>
              <a:t>4 Field Court</a:t>
            </a:r>
            <a:br>
              <a:rPr lang="en-US" sz="1200" dirty="0">
                <a:solidFill>
                  <a:srgbClr val="0A0B41"/>
                </a:solidFill>
                <a:latin typeface="Cabin" panose="020B0803050202020004" pitchFamily="34" charset="0"/>
                <a:cs typeface="Cabin"/>
              </a:rPr>
            </a:br>
            <a:r>
              <a:rPr lang="en-US" sz="1200" dirty="0">
                <a:solidFill>
                  <a:srgbClr val="0A0B41"/>
                </a:solidFill>
                <a:latin typeface="Cabin" panose="020B0803050202020004" pitchFamily="34" charset="0"/>
                <a:cs typeface="Cabin"/>
              </a:rPr>
              <a:t>London</a:t>
            </a:r>
            <a:br>
              <a:rPr lang="en-US" sz="1200" dirty="0">
                <a:solidFill>
                  <a:srgbClr val="0A0B41"/>
                </a:solidFill>
                <a:latin typeface="Cabin" panose="020B0803050202020004" pitchFamily="34" charset="0"/>
                <a:cs typeface="Cabin"/>
              </a:rPr>
            </a:br>
            <a:r>
              <a:rPr lang="en-GB" sz="1200" dirty="0">
                <a:solidFill>
                  <a:srgbClr val="0A0B41"/>
                </a:solidFill>
                <a:latin typeface="Cabin" panose="020B0803050202020004" pitchFamily="34" charset="0"/>
              </a:rPr>
              <a:t>WC1R 5EF</a:t>
            </a:r>
          </a:p>
          <a:p>
            <a:pPr algn="ctr">
              <a:spcAft>
                <a:spcPts val="700"/>
              </a:spcAft>
            </a:pPr>
            <a:r>
              <a:rPr lang="en-US" sz="1200" dirty="0">
                <a:solidFill>
                  <a:srgbClr val="0A0B41"/>
                </a:solidFill>
                <a:latin typeface="Cabin" panose="020B0803050202020004" pitchFamily="34" charset="0"/>
                <a:cs typeface="Cabin"/>
              </a:rPr>
              <a:t>DX  360 LDE</a:t>
            </a:r>
          </a:p>
          <a:p>
            <a:pPr algn="ctr"/>
            <a:r>
              <a:rPr lang="en-US" sz="1200" dirty="0">
                <a:solidFill>
                  <a:srgbClr val="0A0B41"/>
                </a:solidFill>
                <a:latin typeface="Cabin" panose="020B0803050202020004" pitchFamily="34" charset="0"/>
                <a:cs typeface="Cabin"/>
              </a:rPr>
              <a:t>T  020 7421 8000 </a:t>
            </a:r>
            <a:r>
              <a:rPr lang="en-US" sz="1100" dirty="0">
                <a:solidFill>
                  <a:srgbClr val="0A0B41"/>
                </a:solidFill>
                <a:latin typeface="Cabin"/>
                <a:cs typeface="Cabin"/>
              </a:rPr>
              <a:t/>
            </a:r>
            <a:br>
              <a:rPr lang="en-US" sz="1100" dirty="0">
                <a:solidFill>
                  <a:srgbClr val="0A0B41"/>
                </a:solidFill>
                <a:latin typeface="Cabin"/>
                <a:cs typeface="Cabin"/>
              </a:rPr>
            </a:br>
            <a:r>
              <a:rPr lang="en-US" sz="800" dirty="0">
                <a:solidFill>
                  <a:srgbClr val="0A0B41"/>
                </a:solidFill>
                <a:latin typeface="Cabin"/>
                <a:cs typeface="Cabin"/>
              </a:rPr>
              <a:t>F</a:t>
            </a:r>
            <a:r>
              <a:rPr lang="en-US" sz="900" dirty="0">
                <a:solidFill>
                  <a:srgbClr val="0A0B41"/>
                </a:solidFill>
                <a:latin typeface="Cabin"/>
                <a:cs typeface="Cabin"/>
              </a:rPr>
              <a:t>  </a:t>
            </a:r>
            <a:r>
              <a:rPr lang="en-US" sz="1100" dirty="0">
                <a:solidFill>
                  <a:srgbClr val="0A0B41"/>
                </a:solidFill>
                <a:latin typeface="Cabin"/>
                <a:cs typeface="Cabin"/>
              </a:rPr>
              <a:t>020 7421 8035</a:t>
            </a:r>
          </a:p>
          <a:p>
            <a:pPr algn="ctr">
              <a:spcAft>
                <a:spcPts val="800"/>
              </a:spcAft>
            </a:pPr>
            <a:r>
              <a:rPr lang="en-US" sz="800" dirty="0">
                <a:solidFill>
                  <a:srgbClr val="0A0B41"/>
                </a:solidFill>
                <a:latin typeface="Cabin"/>
                <a:cs typeface="Cabin"/>
              </a:rPr>
              <a:t>E</a:t>
            </a:r>
            <a:r>
              <a:rPr lang="en-US" sz="900" dirty="0">
                <a:solidFill>
                  <a:srgbClr val="0A0B41"/>
                </a:solidFill>
                <a:latin typeface="Cabin"/>
                <a:cs typeface="Cabin"/>
              </a:rPr>
              <a:t>  </a:t>
            </a:r>
            <a:r>
              <a:rPr lang="en-US" sz="1100" dirty="0">
                <a:solidFill>
                  <a:srgbClr val="0A0B41"/>
                </a:solidFill>
                <a:latin typeface="Cabin"/>
                <a:cs typeface="Cabin"/>
                <a:hlinkClick r:id="rId3"/>
              </a:rPr>
              <a:t>clerks@36family.co.uk</a:t>
            </a:r>
            <a:r>
              <a:rPr lang="en-US" sz="1100" dirty="0">
                <a:solidFill>
                  <a:srgbClr val="0A0B41"/>
                </a:solidFill>
                <a:latin typeface="Cabin"/>
                <a:cs typeface="Cabin"/>
              </a:rPr>
              <a:t/>
            </a:r>
            <a:br>
              <a:rPr lang="en-US" sz="1100" dirty="0">
                <a:solidFill>
                  <a:srgbClr val="0A0B41"/>
                </a:solidFill>
                <a:latin typeface="Cabin"/>
                <a:cs typeface="Cabin"/>
              </a:rPr>
            </a:br>
            <a:r>
              <a:rPr lang="en-US" sz="850" dirty="0">
                <a:solidFill>
                  <a:srgbClr val="0A0B41"/>
                </a:solidFill>
                <a:latin typeface="Cabin Regular"/>
                <a:cs typeface="Cabin Regular"/>
              </a:rPr>
              <a:t>W</a:t>
            </a:r>
            <a:r>
              <a:rPr lang="en-US" sz="1000" dirty="0">
                <a:solidFill>
                  <a:srgbClr val="0A0B41"/>
                </a:solidFill>
                <a:latin typeface="Cabin Regular"/>
                <a:cs typeface="Cabin Regular"/>
              </a:rPr>
              <a:t>  </a:t>
            </a:r>
            <a:r>
              <a:rPr lang="en-US" sz="1600" dirty="0">
                <a:solidFill>
                  <a:srgbClr val="0A0B41"/>
                </a:solidFill>
                <a:latin typeface="Cabin Regular"/>
                <a:cs typeface="Cabin Regular"/>
              </a:rPr>
              <a:t>36family.co.uk</a:t>
            </a:r>
          </a:p>
          <a:p>
            <a:pPr algn="ctr">
              <a:spcAft>
                <a:spcPts val="700"/>
              </a:spcAft>
            </a:pPr>
            <a:endParaRPr lang="en-US" sz="1200" dirty="0">
              <a:solidFill>
                <a:srgbClr val="0A0B41"/>
              </a:solidFill>
              <a:latin typeface="Cabin Regular"/>
              <a:cs typeface="Cabin Regular"/>
            </a:endParaRPr>
          </a:p>
        </p:txBody>
      </p:sp>
      <p:pic>
        <p:nvPicPr>
          <p:cNvPr id="8" name="Picture 7"/>
          <p:cNvPicPr>
            <a:picLocks noChangeAspect="1"/>
          </p:cNvPicPr>
          <p:nvPr/>
        </p:nvPicPr>
        <p:blipFill>
          <a:blip r:embed="rId4"/>
          <a:stretch>
            <a:fillRect/>
          </a:stretch>
        </p:blipFill>
        <p:spPr>
          <a:xfrm>
            <a:off x="3677113" y="498239"/>
            <a:ext cx="1803401" cy="1803401"/>
          </a:xfrm>
          <a:prstGeom prst="rect">
            <a:avLst/>
          </a:prstGeom>
        </p:spPr>
      </p:pic>
      <p:cxnSp>
        <p:nvCxnSpPr>
          <p:cNvPr id="16" name="Straight Connector 15"/>
          <p:cNvCxnSpPr/>
          <p:nvPr/>
        </p:nvCxnSpPr>
        <p:spPr>
          <a:xfrm rot="5400000">
            <a:off x="4578814" y="1019539"/>
            <a:ext cx="0" cy="2810933"/>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6981" y="4050110"/>
            <a:ext cx="930194" cy="930194"/>
          </a:xfrm>
          <a:prstGeom prst="rect">
            <a:avLst/>
          </a:prstGeom>
        </p:spPr>
      </p:pic>
      <p:grpSp>
        <p:nvGrpSpPr>
          <p:cNvPr id="9" name="Group 8"/>
          <p:cNvGrpSpPr/>
          <p:nvPr/>
        </p:nvGrpSpPr>
        <p:grpSpPr>
          <a:xfrm>
            <a:off x="285800" y="4371100"/>
            <a:ext cx="3598378" cy="613918"/>
            <a:chOff x="285799" y="4167739"/>
            <a:chExt cx="4790345" cy="817279"/>
          </a:xfrm>
        </p:grpSpPr>
        <p:pic>
          <p:nvPicPr>
            <p:cNvPr id="11" name="Picture 16" descr="Family Signatures (00000002)"/>
            <p:cNvPicPr>
              <a:picLocks noChangeAspect="1" noChangeArrowheads="1"/>
            </p:cNvPicPr>
            <p:nvPr/>
          </p:nvPicPr>
          <p:blipFill rotWithShape="1">
            <a:blip r:embed="rId6">
              <a:extLst>
                <a:ext uri="{28A0092B-C50C-407E-A947-70E740481C1C}">
                  <a14:useLocalDpi xmlns:a14="http://schemas.microsoft.com/office/drawing/2010/main" val="0"/>
                </a:ext>
              </a:extLst>
            </a:blip>
            <a:srcRect l="49136"/>
            <a:stretch/>
          </p:blipFill>
          <p:spPr bwMode="auto">
            <a:xfrm>
              <a:off x="2647017" y="4167739"/>
              <a:ext cx="2429127" cy="812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a995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21893" y="4184767"/>
              <a:ext cx="953026" cy="80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descr="image44d98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06049" y="4180053"/>
              <a:ext cx="540968" cy="782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4"/>
            <a:stretch>
              <a:fillRect/>
            </a:stretch>
          </p:blipFill>
          <p:spPr>
            <a:xfrm>
              <a:off x="285799" y="4180053"/>
              <a:ext cx="804965" cy="804965"/>
            </a:xfrm>
            <a:prstGeom prst="rect">
              <a:avLst/>
            </a:prstGeom>
          </p:spPr>
        </p:pic>
      </p:grpSp>
    </p:spTree>
    <p:extLst>
      <p:ext uri="{BB962C8B-B14F-4D97-AF65-F5344CB8AC3E}">
        <p14:creationId xmlns:p14="http://schemas.microsoft.com/office/powerpoint/2010/main" val="1500676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461665"/>
          </a:xfrm>
          <a:prstGeom prst="rect">
            <a:avLst/>
          </a:prstGeom>
          <a:noFill/>
        </p:spPr>
        <p:txBody>
          <a:bodyPr wrap="square" lIns="0" tIns="0" rIns="0" bIns="0" rtlCol="0" anchor="t" anchorCtr="0">
            <a:spAutoFit/>
          </a:bodyPr>
          <a:lstStyle/>
          <a:p>
            <a:pPr>
              <a:spcAft>
                <a:spcPts val="700"/>
              </a:spcAft>
            </a:pPr>
            <a:r>
              <a:rPr lang="en-GB" sz="3000" dirty="0">
                <a:solidFill>
                  <a:srgbClr val="0A0B41"/>
                </a:solidFill>
                <a:latin typeface="Cabin Regular"/>
                <a:cs typeface="Cabin Regular"/>
              </a:rPr>
              <a:t>The Gender Recognition Act 2004</a:t>
            </a:r>
            <a:endParaRPr lang="en-US" sz="30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2400" dirty="0">
              <a:solidFill>
                <a:srgbClr val="002060"/>
              </a:solidFill>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
        <p:nvSpPr>
          <p:cNvPr id="3" name="Rectangle 2"/>
          <p:cNvSpPr/>
          <p:nvPr/>
        </p:nvSpPr>
        <p:spPr>
          <a:xfrm>
            <a:off x="1316934" y="843343"/>
            <a:ext cx="6510131" cy="3693319"/>
          </a:xfrm>
          <a:prstGeom prst="rect">
            <a:avLst/>
          </a:prstGeom>
        </p:spPr>
        <p:txBody>
          <a:bodyPr wrap="square">
            <a:spAutoFit/>
          </a:bodyPr>
          <a:lstStyle/>
          <a:p>
            <a:pPr marL="285750" indent="-285750">
              <a:buFont typeface="Arial" panose="020B0604020202020204" pitchFamily="34" charset="0"/>
              <a:buChar char="•"/>
            </a:pPr>
            <a:r>
              <a:rPr lang="en-US" b="1" dirty="0">
                <a:solidFill>
                  <a:srgbClr val="3A3B3D"/>
                </a:solidFill>
                <a:latin typeface="ArialMT"/>
              </a:rPr>
              <a:t>9General</a:t>
            </a:r>
          </a:p>
          <a:p>
            <a:pPr marL="285750" indent="-285750">
              <a:buFont typeface="Arial" panose="020B0604020202020204" pitchFamily="34" charset="0"/>
              <a:buChar char="•"/>
            </a:pPr>
            <a:r>
              <a:rPr lang="en-US" b="1" dirty="0">
                <a:solidFill>
                  <a:srgbClr val="3A3B3D"/>
                </a:solidFill>
                <a:latin typeface="ArialMT"/>
              </a:rPr>
              <a:t>(1)Where a full gender recognition certificate is issued to a person, the person’s gender becomes for all purposes the acquired gender (so that, if the acquired gender is the male gender, the person’s sex becomes that of a man and, if it is the female gender, the person’s sex becomes that of a woman).</a:t>
            </a:r>
          </a:p>
          <a:p>
            <a:pPr marL="285750" indent="-285750">
              <a:buFont typeface="Arial" panose="020B0604020202020204" pitchFamily="34" charset="0"/>
              <a:buChar char="•"/>
            </a:pPr>
            <a:r>
              <a:rPr lang="en-US" b="1" dirty="0">
                <a:solidFill>
                  <a:srgbClr val="3A3B3D"/>
                </a:solidFill>
                <a:latin typeface="ArialMT"/>
              </a:rPr>
              <a:t>(2)Subsection (1) does not affect things done, or events occurring, before the certificate is issued; but it does operate for the interpretation of enactments passed, and instruments and other documents made, before the certificate is issued (as well as those passed or made afterwards).</a:t>
            </a:r>
            <a:endParaRPr lang="en-GB" dirty="0"/>
          </a:p>
        </p:txBody>
      </p:sp>
    </p:spTree>
    <p:extLst>
      <p:ext uri="{BB962C8B-B14F-4D97-AF65-F5344CB8AC3E}">
        <p14:creationId xmlns:p14="http://schemas.microsoft.com/office/powerpoint/2010/main" val="3511449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14017" y="1206407"/>
            <a:ext cx="5606124" cy="1472198"/>
          </a:xfrm>
          <a:prstGeom prst="rect">
            <a:avLst/>
          </a:prstGeom>
          <a:noFill/>
        </p:spPr>
        <p:txBody>
          <a:bodyPr wrap="square" lIns="0" tIns="0" rIns="0" bIns="0" rtlCol="0" anchor="t" anchorCtr="0">
            <a:spAutoFit/>
          </a:bodyPr>
          <a:lstStyle/>
          <a:p>
            <a:pPr algn="ctr">
              <a:spcAft>
                <a:spcPts val="700"/>
              </a:spcAft>
            </a:pPr>
            <a:r>
              <a:rPr lang="en-US" sz="2800" dirty="0">
                <a:solidFill>
                  <a:srgbClr val="0A0B41"/>
                </a:solidFill>
                <a:latin typeface="Garamond" panose="02020404030301010803" pitchFamily="18" charset="0"/>
                <a:cs typeface="Cabin Regular"/>
              </a:rPr>
              <a:t>JUDICIAL RESPONSES</a:t>
            </a:r>
          </a:p>
          <a:p>
            <a:pPr algn="ctr">
              <a:spcAft>
                <a:spcPts val="700"/>
              </a:spcAft>
            </a:pPr>
            <a:r>
              <a:rPr lang="en-US" sz="2800" dirty="0">
                <a:solidFill>
                  <a:srgbClr val="0A0B41"/>
                </a:solidFill>
                <a:latin typeface="Garamond" panose="02020404030301010803" pitchFamily="18" charset="0"/>
                <a:cs typeface="Cabin Regular"/>
              </a:rPr>
              <a:t>TO</a:t>
            </a:r>
          </a:p>
          <a:p>
            <a:pPr algn="ctr">
              <a:spcAft>
                <a:spcPts val="700"/>
              </a:spcAft>
            </a:pPr>
            <a:r>
              <a:rPr lang="en-US" sz="2800" dirty="0">
                <a:solidFill>
                  <a:srgbClr val="0A0B41"/>
                </a:solidFill>
                <a:latin typeface="Garamond" panose="02020404030301010803" pitchFamily="18" charset="0"/>
                <a:cs typeface="Cabin Regular"/>
              </a:rPr>
              <a:t>ANTI-VACCINATION</a:t>
            </a:r>
          </a:p>
        </p:txBody>
      </p:sp>
      <p:pic>
        <p:nvPicPr>
          <p:cNvPr id="11" name="Picture 10"/>
          <p:cNvPicPr>
            <a:picLocks noChangeAspect="1"/>
          </p:cNvPicPr>
          <p:nvPr/>
        </p:nvPicPr>
        <p:blipFill>
          <a:blip r:embed="rId3"/>
          <a:stretch>
            <a:fillRect/>
          </a:stretch>
        </p:blipFill>
        <p:spPr>
          <a:xfrm>
            <a:off x="889010" y="1393467"/>
            <a:ext cx="1803400" cy="1803400"/>
          </a:xfrm>
          <a:prstGeom prst="rect">
            <a:avLst/>
          </a:prstGeom>
        </p:spPr>
      </p:pic>
      <p:cxnSp>
        <p:nvCxnSpPr>
          <p:cNvPr id="4" name="Straight Connector 3"/>
          <p:cNvCxnSpPr/>
          <p:nvPr/>
        </p:nvCxnSpPr>
        <p:spPr>
          <a:xfrm>
            <a:off x="2953213" y="891935"/>
            <a:ext cx="0" cy="2810933"/>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6981" y="4050110"/>
            <a:ext cx="930194" cy="930194"/>
          </a:xfrm>
          <a:prstGeom prst="rect">
            <a:avLst/>
          </a:prstGeom>
        </p:spPr>
      </p:pic>
      <p:grpSp>
        <p:nvGrpSpPr>
          <p:cNvPr id="3" name="Group 2"/>
          <p:cNvGrpSpPr/>
          <p:nvPr/>
        </p:nvGrpSpPr>
        <p:grpSpPr>
          <a:xfrm>
            <a:off x="285799" y="4167739"/>
            <a:ext cx="4790345" cy="817279"/>
            <a:chOff x="285799" y="4167739"/>
            <a:chExt cx="4790345" cy="817279"/>
          </a:xfrm>
        </p:grpSpPr>
        <p:pic>
          <p:nvPicPr>
            <p:cNvPr id="7" name="Picture 16" descr="Family Signatures (00000002)"/>
            <p:cNvPicPr>
              <a:picLocks noChangeAspect="1" noChangeArrowheads="1"/>
            </p:cNvPicPr>
            <p:nvPr/>
          </p:nvPicPr>
          <p:blipFill rotWithShape="1">
            <a:blip r:embed="rId5">
              <a:extLst>
                <a:ext uri="{28A0092B-C50C-407E-A947-70E740481C1C}">
                  <a14:useLocalDpi xmlns:a14="http://schemas.microsoft.com/office/drawing/2010/main" val="0"/>
                </a:ext>
              </a:extLst>
            </a:blip>
            <a:srcRect l="49136"/>
            <a:stretch/>
          </p:blipFill>
          <p:spPr bwMode="auto">
            <a:xfrm>
              <a:off x="2647017" y="4167739"/>
              <a:ext cx="2429127" cy="812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image0a995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1893" y="4184767"/>
              <a:ext cx="953026" cy="80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image44d98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06049" y="4180053"/>
              <a:ext cx="540968" cy="782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3"/>
            <a:stretch>
              <a:fillRect/>
            </a:stretch>
          </p:blipFill>
          <p:spPr>
            <a:xfrm>
              <a:off x="285799" y="4180053"/>
              <a:ext cx="804965" cy="804965"/>
            </a:xfrm>
            <a:prstGeom prst="rect">
              <a:avLst/>
            </a:prstGeom>
          </p:spPr>
        </p:pic>
      </p:grpSp>
    </p:spTree>
    <p:extLst>
      <p:ext uri="{BB962C8B-B14F-4D97-AF65-F5344CB8AC3E}">
        <p14:creationId xmlns:p14="http://schemas.microsoft.com/office/powerpoint/2010/main" val="186305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923330"/>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JUDICIAL RESPONSES TO ANTI-VACCINATION</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fontScale="6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3400" dirty="0">
                <a:solidFill>
                  <a:schemeClr val="tx1"/>
                </a:solidFill>
                <a:latin typeface="Garamond" panose="02020404030301010803" pitchFamily="18" charset="0"/>
              </a:rPr>
              <a:t>INTRODUCTION </a:t>
            </a:r>
          </a:p>
          <a:p>
            <a:pPr algn="l"/>
            <a:endParaRPr lang="en-GB" sz="3400" dirty="0">
              <a:solidFill>
                <a:schemeClr val="tx1"/>
              </a:solidFill>
              <a:latin typeface="Garamond" panose="02020404030301010803" pitchFamily="18" charset="0"/>
            </a:endParaRPr>
          </a:p>
          <a:p>
            <a:pPr algn="l"/>
            <a:r>
              <a:rPr lang="en-GB" sz="3400" dirty="0">
                <a:solidFill>
                  <a:schemeClr val="tx1"/>
                </a:solidFill>
                <a:latin typeface="Garamond" panose="02020404030301010803" pitchFamily="18" charset="0"/>
              </a:rPr>
              <a:t>A resurgence?</a:t>
            </a:r>
          </a:p>
          <a:p>
            <a:pPr algn="l"/>
            <a:endParaRPr lang="en-GB" sz="3400" dirty="0">
              <a:solidFill>
                <a:schemeClr val="tx1"/>
              </a:solidFill>
              <a:latin typeface="Garamond" panose="02020404030301010803" pitchFamily="18" charset="0"/>
            </a:endParaRPr>
          </a:p>
          <a:p>
            <a:pPr algn="l"/>
            <a:r>
              <a:rPr lang="en-GB" sz="3400" dirty="0">
                <a:solidFill>
                  <a:schemeClr val="tx1"/>
                </a:solidFill>
                <a:latin typeface="Garamond" panose="02020404030301010803" pitchFamily="18" charset="0"/>
              </a:rPr>
              <a:t>Contemporary relevance</a:t>
            </a:r>
          </a:p>
          <a:p>
            <a:pPr algn="l"/>
            <a:endParaRPr lang="en-GB" sz="3400" dirty="0">
              <a:solidFill>
                <a:schemeClr val="tx1"/>
              </a:solidFill>
              <a:latin typeface="Garamond" panose="02020404030301010803" pitchFamily="18" charset="0"/>
            </a:endParaRPr>
          </a:p>
          <a:p>
            <a:pPr algn="l"/>
            <a:r>
              <a:rPr lang="en-GB" sz="3400" dirty="0">
                <a:solidFill>
                  <a:schemeClr val="tx1"/>
                </a:solidFill>
                <a:latin typeface="Garamond" panose="02020404030301010803" pitchFamily="18" charset="0"/>
              </a:rPr>
              <a:t>Aims</a:t>
            </a:r>
          </a:p>
          <a:p>
            <a:pPr algn="l"/>
            <a:endParaRPr lang="en-GB" sz="3400" dirty="0">
              <a:solidFill>
                <a:schemeClr val="tx1"/>
              </a:solidFill>
              <a:latin typeface="Garamond" panose="02020404030301010803" pitchFamily="18" charset="0"/>
            </a:endParaRPr>
          </a:p>
          <a:p>
            <a:pPr algn="l"/>
            <a:r>
              <a:rPr lang="en-GB" sz="3400" dirty="0">
                <a:solidFill>
                  <a:schemeClr val="tx1"/>
                </a:solidFill>
                <a:latin typeface="Garamond" panose="02020404030301010803" pitchFamily="18" charset="0"/>
              </a:rPr>
              <a:t>What this talk is not</a:t>
            </a:r>
          </a:p>
          <a:p>
            <a:pPr algn="l"/>
            <a:endParaRPr lang="en-GB" sz="2400" dirty="0">
              <a:solidFill>
                <a:srgbClr val="002060"/>
              </a:solidFill>
              <a:latin typeface="Garamond" panose="02020404030301010803" pitchFamily="18" charset="0"/>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3940071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923330"/>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JUDICIAL RESPONSES TO ANTI-VACCINATION</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800" dirty="0">
                <a:solidFill>
                  <a:schemeClr val="tx1"/>
                </a:solidFill>
                <a:latin typeface="Garamond" panose="02020404030301010803" pitchFamily="18" charset="0"/>
              </a:rPr>
              <a:t>Relevant authorities</a:t>
            </a:r>
          </a:p>
          <a:p>
            <a:pPr algn="l"/>
            <a:r>
              <a:rPr lang="en-GB" sz="2800" dirty="0">
                <a:solidFill>
                  <a:schemeClr val="tx1"/>
                </a:solidFill>
                <a:latin typeface="Garamond" panose="02020404030301010803" pitchFamily="18" charset="0"/>
              </a:rPr>
              <a:t>(</a:t>
            </a:r>
            <a:r>
              <a:rPr lang="en-GB" sz="2800" dirty="0" err="1">
                <a:solidFill>
                  <a:schemeClr val="tx1"/>
                </a:solidFill>
                <a:latin typeface="Garamond" panose="02020404030301010803" pitchFamily="18" charset="0"/>
              </a:rPr>
              <a:t>i</a:t>
            </a:r>
            <a:r>
              <a:rPr lang="en-GB" sz="2800" dirty="0">
                <a:solidFill>
                  <a:schemeClr val="tx1"/>
                </a:solidFill>
                <a:latin typeface="Garamond" panose="02020404030301010803" pitchFamily="18" charset="0"/>
              </a:rPr>
              <a:t>) </a:t>
            </a:r>
            <a:r>
              <a:rPr lang="en-GB" i="1" dirty="0">
                <a:solidFill>
                  <a:schemeClr val="tx1"/>
                </a:solidFill>
                <a:latin typeface="Garamond" panose="02020404030301010803" pitchFamily="18" charset="0"/>
              </a:rPr>
              <a:t>Re SL (Permission to Vaccinate)</a:t>
            </a:r>
            <a:r>
              <a:rPr lang="en-GB" dirty="0">
                <a:solidFill>
                  <a:schemeClr val="tx1"/>
                </a:solidFill>
                <a:latin typeface="Garamond" panose="02020404030301010803" pitchFamily="18" charset="0"/>
              </a:rPr>
              <a:t> [2017] EWHC 125 (Fam); </a:t>
            </a:r>
          </a:p>
          <a:p>
            <a:pPr lvl="0" algn="l"/>
            <a:r>
              <a:rPr lang="en-GB" i="1" dirty="0">
                <a:solidFill>
                  <a:schemeClr val="tx1"/>
                </a:solidFill>
                <a:latin typeface="Garamond" panose="02020404030301010803" pitchFamily="18" charset="0"/>
              </a:rPr>
              <a:t>(ii) Re B (A Child: Immunisation)</a:t>
            </a:r>
            <a:r>
              <a:rPr lang="en-GB" dirty="0">
                <a:solidFill>
                  <a:schemeClr val="tx1"/>
                </a:solidFill>
                <a:latin typeface="Garamond" panose="02020404030301010803" pitchFamily="18" charset="0"/>
              </a:rPr>
              <a:t> [2018] EWFC 56;</a:t>
            </a:r>
          </a:p>
          <a:p>
            <a:pPr lvl="0" algn="l"/>
            <a:r>
              <a:rPr lang="en-GB" dirty="0">
                <a:solidFill>
                  <a:schemeClr val="tx1"/>
                </a:solidFill>
                <a:latin typeface="Garamond" panose="02020404030301010803" pitchFamily="18" charset="0"/>
              </a:rPr>
              <a:t>(iii) </a:t>
            </a:r>
            <a:r>
              <a:rPr lang="en-GB" i="1" dirty="0">
                <a:solidFill>
                  <a:schemeClr val="tx1"/>
                </a:solidFill>
                <a:latin typeface="Garamond" panose="02020404030301010803" pitchFamily="18" charset="0"/>
              </a:rPr>
              <a:t>Re T (A Child) </a:t>
            </a:r>
            <a:r>
              <a:rPr lang="en-GB" dirty="0">
                <a:solidFill>
                  <a:schemeClr val="tx1"/>
                </a:solidFill>
                <a:latin typeface="Garamond" panose="02020404030301010803" pitchFamily="18" charset="0"/>
              </a:rPr>
              <a:t>[2020] EWHC 220</a:t>
            </a:r>
          </a:p>
          <a:p>
            <a:pPr algn="l"/>
            <a:endParaRPr lang="en-GB" sz="2400" dirty="0">
              <a:solidFill>
                <a:srgbClr val="002060"/>
              </a:solidFill>
              <a:latin typeface="Garamond" panose="02020404030301010803" pitchFamily="18" charset="0"/>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149264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923330"/>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JUDICIAL RESPONSES TO ANTI-VACCINATION</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400" i="1" dirty="0">
                <a:solidFill>
                  <a:schemeClr val="tx1"/>
                </a:solidFill>
                <a:latin typeface="Garamond" panose="02020404030301010803" pitchFamily="18" charset="0"/>
              </a:rPr>
              <a:t>Re SL (Permission to Vaccinate)</a:t>
            </a:r>
            <a:r>
              <a:rPr lang="en-GB" sz="2400" dirty="0">
                <a:solidFill>
                  <a:schemeClr val="tx1"/>
                </a:solidFill>
                <a:latin typeface="Garamond" panose="02020404030301010803" pitchFamily="18" charset="0"/>
              </a:rPr>
              <a:t> [2017] EWHC 125 (Fam)</a:t>
            </a:r>
          </a:p>
          <a:p>
            <a:pPr algn="l"/>
            <a:endParaRPr lang="en-GB" sz="2400" dirty="0">
              <a:solidFill>
                <a:schemeClr val="tx1"/>
              </a:solidFill>
              <a:latin typeface="Garamond" panose="02020404030301010803" pitchFamily="18" charset="0"/>
            </a:endParaRPr>
          </a:p>
          <a:p>
            <a:pPr algn="l"/>
            <a:endParaRPr lang="en-GB" sz="2400" dirty="0">
              <a:solidFill>
                <a:schemeClr val="tx1"/>
              </a:solidFill>
              <a:latin typeface="Garamond" panose="02020404030301010803" pitchFamily="18" charset="0"/>
            </a:endParaRPr>
          </a:p>
          <a:p>
            <a:pPr algn="l"/>
            <a:endParaRPr lang="en-GB" sz="2400" dirty="0">
              <a:solidFill>
                <a:schemeClr val="tx1"/>
              </a:solidFill>
              <a:latin typeface="Garamond" panose="02020404030301010803" pitchFamily="18" charset="0"/>
            </a:endParaRPr>
          </a:p>
          <a:p>
            <a:pPr algn="l"/>
            <a:r>
              <a:rPr lang="en-GB" sz="2400" dirty="0">
                <a:solidFill>
                  <a:schemeClr val="tx1"/>
                </a:solidFill>
                <a:latin typeface="Garamond" panose="02020404030301010803" pitchFamily="18" charset="0"/>
              </a:rPr>
              <a:t>The facts</a:t>
            </a:r>
          </a:p>
          <a:p>
            <a:pPr algn="l"/>
            <a:endParaRPr lang="en-GB" sz="2400" dirty="0">
              <a:solidFill>
                <a:schemeClr val="tx1"/>
              </a:solidFill>
              <a:latin typeface="Garamond" panose="02020404030301010803" pitchFamily="18" charset="0"/>
            </a:endParaRPr>
          </a:p>
          <a:p>
            <a:pPr algn="l"/>
            <a:endParaRPr lang="en-GB" sz="2400" dirty="0">
              <a:solidFill>
                <a:schemeClr val="tx1"/>
              </a:solidFill>
              <a:latin typeface="Garamond" panose="02020404030301010803" pitchFamily="18" charset="0"/>
            </a:endParaRPr>
          </a:p>
          <a:p>
            <a:pPr algn="l"/>
            <a:endParaRPr lang="en-GB" sz="2400" dirty="0">
              <a:solidFill>
                <a:schemeClr val="tx1"/>
              </a:solidFill>
              <a:latin typeface="Garamond" panose="02020404030301010803" pitchFamily="18" charset="0"/>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165440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923330"/>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JUDICIAL RESPONSES TO ANTI-VACCINATION</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400" dirty="0">
                <a:solidFill>
                  <a:schemeClr val="tx1"/>
                </a:solidFill>
                <a:latin typeface="Garamond" panose="02020404030301010803" pitchFamily="18" charset="0"/>
              </a:rPr>
              <a:t>Key issues arising</a:t>
            </a:r>
          </a:p>
          <a:p>
            <a:pPr algn="l"/>
            <a:endParaRPr lang="en-GB" sz="2400" dirty="0">
              <a:solidFill>
                <a:schemeClr val="tx1"/>
              </a:solidFill>
              <a:latin typeface="Garamond" panose="02020404030301010803" pitchFamily="18" charset="0"/>
            </a:endParaRPr>
          </a:p>
          <a:p>
            <a:pPr marL="514350" indent="-514350" algn="l">
              <a:buAutoNum type="romanLcParenBoth"/>
            </a:pPr>
            <a:r>
              <a:rPr lang="en-GB" sz="2400" dirty="0">
                <a:solidFill>
                  <a:schemeClr val="tx1"/>
                </a:solidFill>
                <a:latin typeface="Garamond" panose="02020404030301010803" pitchFamily="18" charset="0"/>
              </a:rPr>
              <a:t>Relatively few such cases</a:t>
            </a:r>
          </a:p>
          <a:p>
            <a:pPr marL="514350" indent="-514350" algn="l">
              <a:buAutoNum type="romanLcParenBoth"/>
            </a:pPr>
            <a:r>
              <a:rPr lang="en-GB" sz="2400" dirty="0">
                <a:solidFill>
                  <a:schemeClr val="tx1"/>
                </a:solidFill>
                <a:latin typeface="Garamond" panose="02020404030301010803" pitchFamily="18" charset="0"/>
              </a:rPr>
              <a:t>The interplay between state intervention,  Article 8 ECHR and parental autonomy</a:t>
            </a:r>
          </a:p>
          <a:p>
            <a:pPr marL="514350" indent="-514350" algn="l">
              <a:buAutoNum type="romanLcParenBoth"/>
            </a:pPr>
            <a:r>
              <a:rPr lang="en-GB" sz="2400" dirty="0">
                <a:solidFill>
                  <a:schemeClr val="tx1"/>
                </a:solidFill>
                <a:latin typeface="Garamond" panose="02020404030301010803" pitchFamily="18" charset="0"/>
              </a:rPr>
              <a:t>The need for expert evidence</a:t>
            </a:r>
          </a:p>
          <a:p>
            <a:pPr marL="514350" indent="-514350" algn="l">
              <a:buAutoNum type="romanLcParenBoth"/>
            </a:pPr>
            <a:r>
              <a:rPr lang="en-GB" sz="2400" dirty="0">
                <a:solidFill>
                  <a:schemeClr val="tx1"/>
                </a:solidFill>
                <a:latin typeface="Garamond" panose="02020404030301010803" pitchFamily="18" charset="0"/>
              </a:rPr>
              <a:t>A balance of risk test</a:t>
            </a: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2514606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1474763"/>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JUDICIAL RESPONSES TO ANTI-VACCINATION</a:t>
            </a:r>
          </a:p>
          <a:p>
            <a:pPr>
              <a:spcAft>
                <a:spcPts val="700"/>
              </a:spcAft>
            </a:pPr>
            <a:endParaRPr lang="en-US" sz="30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400" i="1" dirty="0">
                <a:solidFill>
                  <a:schemeClr val="tx1"/>
                </a:solidFill>
                <a:latin typeface="Garamond" panose="02020404030301010803" pitchFamily="18" charset="0"/>
              </a:rPr>
              <a:t>Re SL (Permission to Vaccinate)</a:t>
            </a:r>
            <a:r>
              <a:rPr lang="en-GB" sz="2400" dirty="0">
                <a:solidFill>
                  <a:schemeClr val="tx1"/>
                </a:solidFill>
                <a:latin typeface="Garamond" panose="02020404030301010803" pitchFamily="18" charset="0"/>
              </a:rPr>
              <a:t> [2017] EWHC 125 (Fam)</a:t>
            </a:r>
          </a:p>
          <a:p>
            <a:pPr algn="l"/>
            <a:endParaRPr lang="en-GB" sz="2400" dirty="0">
              <a:solidFill>
                <a:schemeClr val="tx1"/>
              </a:solidFill>
              <a:latin typeface="Garamond" panose="02020404030301010803" pitchFamily="18" charset="0"/>
            </a:endParaRPr>
          </a:p>
          <a:p>
            <a:pPr algn="l"/>
            <a:r>
              <a:rPr lang="en-GB" sz="2400" dirty="0">
                <a:solidFill>
                  <a:schemeClr val="tx1"/>
                </a:solidFill>
                <a:latin typeface="Garamond" panose="02020404030301010803" pitchFamily="18" charset="0"/>
              </a:rPr>
              <a:t>The decision</a:t>
            </a:r>
          </a:p>
          <a:p>
            <a:pPr algn="l"/>
            <a:endParaRPr lang="en-GB" sz="2400" dirty="0">
              <a:solidFill>
                <a:schemeClr val="tx1"/>
              </a:solidFill>
              <a:latin typeface="Garamond" panose="02020404030301010803" pitchFamily="18" charset="0"/>
            </a:endParaRPr>
          </a:p>
          <a:p>
            <a:pPr algn="l"/>
            <a:r>
              <a:rPr lang="en-GB" sz="2400" dirty="0">
                <a:solidFill>
                  <a:schemeClr val="tx1"/>
                </a:solidFill>
                <a:latin typeface="Garamond" panose="02020404030301010803" pitchFamily="18" charset="0"/>
              </a:rPr>
              <a:t>‘</a:t>
            </a:r>
            <a:r>
              <a:rPr lang="en-GB" sz="2400" i="1" dirty="0">
                <a:solidFill>
                  <a:schemeClr val="tx1"/>
                </a:solidFill>
                <a:latin typeface="Garamond" panose="02020404030301010803" pitchFamily="18" charset="0"/>
              </a:rPr>
              <a:t>the balance of risk as between administering the outstanding Hib vaccine and the PCV vaccine to SL and not doing so plainly favours immunisation</a:t>
            </a:r>
            <a:r>
              <a:rPr lang="en-GB" i="1" dirty="0">
                <a:solidFill>
                  <a:schemeClr val="tx1"/>
                </a:solidFill>
                <a:latin typeface="Garamond" panose="02020404030301010803" pitchFamily="18" charset="0"/>
              </a:rPr>
              <a:t>.’</a:t>
            </a:r>
            <a:endParaRPr lang="en-GB" sz="2400" i="1" dirty="0">
              <a:solidFill>
                <a:schemeClr val="tx1"/>
              </a:solidFill>
              <a:latin typeface="Garamond" panose="02020404030301010803" pitchFamily="18" charset="0"/>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47858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923330"/>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JUDICIAL RESPONSES TO ANTI-VACCINATION</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fontScale="8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400" i="1" dirty="0">
                <a:solidFill>
                  <a:schemeClr val="tx1"/>
                </a:solidFill>
                <a:latin typeface="Garamond" panose="02020404030301010803" pitchFamily="18" charset="0"/>
              </a:rPr>
              <a:t>Re SL (Permission to Vaccinate)</a:t>
            </a:r>
            <a:r>
              <a:rPr lang="en-GB" sz="2400" dirty="0">
                <a:solidFill>
                  <a:schemeClr val="tx1"/>
                </a:solidFill>
                <a:latin typeface="Garamond" panose="02020404030301010803" pitchFamily="18" charset="0"/>
              </a:rPr>
              <a:t> [2017] EWHC 125 (Fam)</a:t>
            </a:r>
          </a:p>
          <a:p>
            <a:pPr algn="l"/>
            <a:endParaRPr lang="en-GB" sz="2400" dirty="0">
              <a:solidFill>
                <a:schemeClr val="tx1"/>
              </a:solidFill>
              <a:latin typeface="Garamond" panose="02020404030301010803" pitchFamily="18" charset="0"/>
            </a:endParaRPr>
          </a:p>
          <a:p>
            <a:pPr algn="l"/>
            <a:r>
              <a:rPr lang="en-GB" sz="2400" dirty="0">
                <a:solidFill>
                  <a:schemeClr val="tx1"/>
                </a:solidFill>
                <a:latin typeface="Garamond" panose="02020404030301010803" pitchFamily="18" charset="0"/>
              </a:rPr>
              <a:t>The decision</a:t>
            </a:r>
          </a:p>
          <a:p>
            <a:pPr algn="l"/>
            <a:r>
              <a:rPr lang="en-GB" dirty="0">
                <a:latin typeface="Garamond" panose="02020404030301010803" pitchFamily="18" charset="0"/>
              </a:rPr>
              <a:t>‘</a:t>
            </a:r>
            <a:r>
              <a:rPr lang="en-GB" i="1" dirty="0">
                <a:solidFill>
                  <a:schemeClr val="tx1"/>
                </a:solidFill>
                <a:latin typeface="Garamond" panose="02020404030301010803" pitchFamily="18" charset="0"/>
              </a:rPr>
              <a:t>immunisation is the only practical way to prevent SL from contracting infections each of which carries an appreciable risk of dangerous, and potentially fatal complications in a healthy child. All the evidence before the court is that immunisation is largely (but not wholly) effective in this respect and has a very low level of side effects, which side effects are generally mild and transient</a:t>
            </a:r>
            <a:r>
              <a:rPr lang="en-GB" i="1" dirty="0">
                <a:solidFill>
                  <a:schemeClr val="tx1"/>
                </a:solidFill>
              </a:rPr>
              <a:t>.’ </a:t>
            </a:r>
            <a:endParaRPr lang="en-GB" sz="2400" dirty="0">
              <a:solidFill>
                <a:schemeClr val="tx1"/>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743676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923330"/>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JUDICIAL RESPONSES TO ANTI-VACCINATION</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800" dirty="0">
                <a:solidFill>
                  <a:schemeClr val="tx1"/>
                </a:solidFill>
                <a:latin typeface="Garamond" panose="02020404030301010803" pitchFamily="18" charset="0"/>
              </a:rPr>
              <a:t>The question of parental autonomy</a:t>
            </a:r>
          </a:p>
          <a:p>
            <a:pPr algn="l"/>
            <a:endParaRPr lang="en-GB" sz="2800" dirty="0">
              <a:solidFill>
                <a:schemeClr val="tx1"/>
              </a:solidFill>
              <a:latin typeface="Garamond" panose="02020404030301010803" pitchFamily="18" charset="0"/>
            </a:endParaRPr>
          </a:p>
          <a:p>
            <a:pPr algn="l"/>
            <a:r>
              <a:rPr lang="en-GB" sz="2800" dirty="0">
                <a:solidFill>
                  <a:schemeClr val="tx1"/>
                </a:solidFill>
                <a:latin typeface="Garamond" panose="02020404030301010803" pitchFamily="18" charset="0"/>
              </a:rPr>
              <a:t>An historical perspective – compulsion to vaccinate and the exception (see paragraph 42)</a:t>
            </a:r>
          </a:p>
          <a:p>
            <a:pPr algn="l"/>
            <a:endParaRPr lang="en-GB" sz="2800" dirty="0">
              <a:solidFill>
                <a:schemeClr val="tx1"/>
              </a:solidFill>
              <a:latin typeface="Garamond" panose="02020404030301010803" pitchFamily="18" charset="0"/>
            </a:endParaRPr>
          </a:p>
          <a:p>
            <a:pPr algn="l"/>
            <a:r>
              <a:rPr lang="en-GB" sz="2800" dirty="0">
                <a:solidFill>
                  <a:schemeClr val="tx1"/>
                </a:solidFill>
                <a:latin typeface="Garamond" panose="02020404030301010803" pitchFamily="18" charset="0"/>
              </a:rPr>
              <a:t>The role of the court within public law proceedings (paragraph 43 and 44)</a:t>
            </a:r>
          </a:p>
          <a:p>
            <a:pPr algn="l"/>
            <a:endParaRPr lang="en-GB" sz="2800" dirty="0">
              <a:solidFill>
                <a:srgbClr val="002060"/>
              </a:solidFill>
            </a:endParaRPr>
          </a:p>
          <a:p>
            <a:pPr algn="l"/>
            <a:endParaRPr lang="en-GB" sz="2800" dirty="0">
              <a:solidFill>
                <a:srgbClr val="002060"/>
              </a:solidFill>
            </a:endParaRPr>
          </a:p>
          <a:p>
            <a:pPr algn="l"/>
            <a:endParaRPr lang="en-GB" sz="2400" dirty="0">
              <a:solidFill>
                <a:srgbClr val="002060"/>
              </a:solidFill>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4180202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1474763"/>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JUDICIAL RESPONSES TO ANTI-VACCINATION</a:t>
            </a:r>
          </a:p>
          <a:p>
            <a:pPr>
              <a:spcAft>
                <a:spcPts val="700"/>
              </a:spcAft>
            </a:pPr>
            <a:endParaRPr lang="en-US" sz="30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fontScale="70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400" dirty="0">
                <a:solidFill>
                  <a:srgbClr val="002060"/>
                </a:solidFill>
              </a:rPr>
              <a:t> </a:t>
            </a:r>
            <a:r>
              <a:rPr lang="en-GB" sz="2400" dirty="0">
                <a:solidFill>
                  <a:schemeClr val="tx1"/>
                </a:solidFill>
                <a:latin typeface="Garamond" panose="02020404030301010803" pitchFamily="18" charset="0"/>
              </a:rPr>
              <a:t>The court’s reluctance to provide a view as to the merits or otherwise of vaccination</a:t>
            </a:r>
          </a:p>
          <a:p>
            <a:pPr algn="l"/>
            <a:endParaRPr lang="en-GB" sz="2400" dirty="0">
              <a:solidFill>
                <a:srgbClr val="002060"/>
              </a:solidFill>
            </a:endParaRPr>
          </a:p>
          <a:p>
            <a:pPr algn="l"/>
            <a:r>
              <a:rPr lang="en-GB" i="1" dirty="0">
                <a:solidFill>
                  <a:schemeClr val="tx1"/>
                </a:solidFill>
                <a:latin typeface="Garamond" panose="02020404030301010803" pitchFamily="18" charset="0"/>
              </a:rPr>
              <a:t>‘Finally, I make clear that the decision of the court is not a judgment on whether immunisation is a good thing or bad thing generally. Like Sumner J and </a:t>
            </a:r>
            <a:r>
              <a:rPr lang="en-GB" i="1" dirty="0" err="1">
                <a:solidFill>
                  <a:schemeClr val="tx1"/>
                </a:solidFill>
                <a:latin typeface="Garamond" panose="02020404030301010803" pitchFamily="18" charset="0"/>
              </a:rPr>
              <a:t>Theis</a:t>
            </a:r>
            <a:r>
              <a:rPr lang="en-GB" i="1" dirty="0">
                <a:solidFill>
                  <a:schemeClr val="tx1"/>
                </a:solidFill>
                <a:latin typeface="Garamond" panose="02020404030301010803" pitchFamily="18" charset="0"/>
              </a:rPr>
              <a:t> J before me, I emphasise that the court is not saying anything about the merits of vaccination more widely and does not in any way seek to dictate how this issue should be approached in other situations. This judgment is concerned solely with an evaluation of one child's best interests based on the very particular circumstances of this case and on the evidence that is available to the court.’</a:t>
            </a: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436588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923330"/>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JUDICIAL RESPONSES TO ANTI-VACCINATION</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400" i="1" dirty="0">
                <a:solidFill>
                  <a:schemeClr val="tx1"/>
                </a:solidFill>
                <a:latin typeface="Garamond" panose="02020404030301010803" pitchFamily="18" charset="0"/>
              </a:rPr>
              <a:t>Re B (A Child: Immunisation)</a:t>
            </a:r>
            <a:r>
              <a:rPr lang="en-GB" sz="2400" dirty="0">
                <a:solidFill>
                  <a:schemeClr val="tx1"/>
                </a:solidFill>
                <a:latin typeface="Garamond" panose="02020404030301010803" pitchFamily="18" charset="0"/>
              </a:rPr>
              <a:t> [2018] EWFC 56</a:t>
            </a:r>
          </a:p>
          <a:p>
            <a:pPr algn="l"/>
            <a:endParaRPr lang="en-GB" sz="2400" dirty="0">
              <a:solidFill>
                <a:schemeClr val="tx1"/>
              </a:solidFill>
              <a:latin typeface="Garamond" panose="02020404030301010803" pitchFamily="18" charset="0"/>
            </a:endParaRPr>
          </a:p>
          <a:p>
            <a:pPr algn="l"/>
            <a:endParaRPr lang="en-GB" sz="2400" dirty="0">
              <a:solidFill>
                <a:schemeClr val="tx1"/>
              </a:solidFill>
              <a:latin typeface="Garamond" panose="02020404030301010803" pitchFamily="18" charset="0"/>
            </a:endParaRPr>
          </a:p>
          <a:p>
            <a:pPr algn="l"/>
            <a:r>
              <a:rPr lang="en-GB" sz="2400" dirty="0">
                <a:solidFill>
                  <a:schemeClr val="tx1"/>
                </a:solidFill>
                <a:latin typeface="Garamond" panose="02020404030301010803" pitchFamily="18" charset="0"/>
              </a:rPr>
              <a:t>The facts</a:t>
            </a:r>
            <a:endParaRPr lang="en-GB" sz="2400" dirty="0">
              <a:solidFill>
                <a:srgbClr val="002060"/>
              </a:solidFill>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367149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461665"/>
          </a:xfrm>
          <a:prstGeom prst="rect">
            <a:avLst/>
          </a:prstGeom>
          <a:noFill/>
        </p:spPr>
        <p:txBody>
          <a:bodyPr wrap="square" lIns="0" tIns="0" rIns="0" bIns="0" rtlCol="0" anchor="t" anchorCtr="0">
            <a:spAutoFit/>
          </a:bodyPr>
          <a:lstStyle/>
          <a:p>
            <a:pPr>
              <a:spcAft>
                <a:spcPts val="700"/>
              </a:spcAft>
            </a:pPr>
            <a:r>
              <a:rPr lang="en-US" sz="3000">
                <a:solidFill>
                  <a:srgbClr val="0A0B41"/>
                </a:solidFill>
                <a:latin typeface="Cabin Regular"/>
                <a:cs typeface="Cabin Regular"/>
              </a:rPr>
              <a:t>Parenthood</a:t>
            </a:r>
            <a:endParaRPr lang="en-US" sz="30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2400" dirty="0">
              <a:solidFill>
                <a:srgbClr val="002060"/>
              </a:solidFill>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
        <p:nvSpPr>
          <p:cNvPr id="3" name="Rectangle 2"/>
          <p:cNvSpPr/>
          <p:nvPr/>
        </p:nvSpPr>
        <p:spPr>
          <a:xfrm>
            <a:off x="2286000" y="1167164"/>
            <a:ext cx="4572000" cy="2677656"/>
          </a:xfrm>
          <a:prstGeom prst="rect">
            <a:avLst/>
          </a:prstGeom>
        </p:spPr>
        <p:txBody>
          <a:bodyPr>
            <a:spAutoFit/>
          </a:bodyPr>
          <a:lstStyle/>
          <a:p>
            <a:pPr marL="285750" indent="-285750">
              <a:buFont typeface="Arial" panose="020B0604020202020204" pitchFamily="34" charset="0"/>
              <a:buChar char="•"/>
            </a:pPr>
            <a:r>
              <a:rPr lang="en-GB" sz="2400" dirty="0"/>
              <a:t>12Parenthood</a:t>
            </a:r>
          </a:p>
          <a:p>
            <a:pPr marL="285750" indent="-285750">
              <a:buFont typeface="Arial" panose="020B0604020202020204" pitchFamily="34" charset="0"/>
              <a:buChar char="•"/>
            </a:pPr>
            <a:r>
              <a:rPr lang="en-GB" sz="2400" dirty="0"/>
              <a:t>The fact that a person’s gender has become the acquired gender under this Act does not affect the status of the person as the father or mother of a child. </a:t>
            </a:r>
          </a:p>
        </p:txBody>
      </p:sp>
    </p:spTree>
    <p:extLst>
      <p:ext uri="{BB962C8B-B14F-4D97-AF65-F5344CB8AC3E}">
        <p14:creationId xmlns:p14="http://schemas.microsoft.com/office/powerpoint/2010/main" val="2686728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1474763"/>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JUDICIAL RESPONSES TO ANTI-VACCINATION</a:t>
            </a:r>
          </a:p>
          <a:p>
            <a:pPr>
              <a:spcAft>
                <a:spcPts val="700"/>
              </a:spcAft>
            </a:pPr>
            <a:endParaRPr lang="en-US" sz="30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800" dirty="0">
                <a:solidFill>
                  <a:schemeClr val="tx1"/>
                </a:solidFill>
                <a:latin typeface="Garamond" panose="02020404030301010803" pitchFamily="18" charset="0"/>
              </a:rPr>
              <a:t>Key issues arising</a:t>
            </a:r>
          </a:p>
          <a:p>
            <a:pPr algn="l"/>
            <a:endParaRPr lang="en-GB" sz="2800" dirty="0">
              <a:solidFill>
                <a:schemeClr val="tx1"/>
              </a:solidFill>
              <a:latin typeface="Garamond" panose="02020404030301010803" pitchFamily="18" charset="0"/>
            </a:endParaRPr>
          </a:p>
          <a:p>
            <a:pPr marL="571500" indent="-571500" algn="l">
              <a:buAutoNum type="romanLcParenBoth"/>
            </a:pPr>
            <a:r>
              <a:rPr lang="en-GB" sz="2000" dirty="0">
                <a:solidFill>
                  <a:schemeClr val="tx1"/>
                </a:solidFill>
                <a:latin typeface="Garamond" panose="02020404030301010803" pitchFamily="18" charset="0"/>
              </a:rPr>
              <a:t>An approach in private law proceedings;</a:t>
            </a:r>
          </a:p>
          <a:p>
            <a:pPr marL="514350" indent="-514350" algn="l">
              <a:buAutoNum type="romanLcParenBoth"/>
            </a:pPr>
            <a:r>
              <a:rPr lang="en-GB" sz="2000" dirty="0">
                <a:solidFill>
                  <a:schemeClr val="tx1"/>
                </a:solidFill>
                <a:latin typeface="Garamond" panose="02020404030301010803" pitchFamily="18" charset="0"/>
              </a:rPr>
              <a:t>Reiteration of a welfare-based assessment;</a:t>
            </a:r>
          </a:p>
          <a:p>
            <a:pPr marL="514350" indent="-514350" algn="l">
              <a:buAutoNum type="romanLcParenBoth"/>
            </a:pPr>
            <a:r>
              <a:rPr lang="en-GB" sz="2000" dirty="0">
                <a:solidFill>
                  <a:schemeClr val="tx1"/>
                </a:solidFill>
                <a:latin typeface="Garamond" panose="02020404030301010803" pitchFamily="18" charset="0"/>
              </a:rPr>
              <a:t>The need for expert evidence;</a:t>
            </a:r>
          </a:p>
          <a:p>
            <a:pPr marL="514350" indent="-514350" algn="l">
              <a:buAutoNum type="romanLcParenBoth"/>
            </a:pPr>
            <a:r>
              <a:rPr lang="en-GB" sz="2000" dirty="0">
                <a:solidFill>
                  <a:schemeClr val="tx1"/>
                </a:solidFill>
                <a:latin typeface="Garamond" panose="02020404030301010803" pitchFamily="18" charset="0"/>
              </a:rPr>
              <a:t>Parental challenge to ‘mainstream’ rationale</a:t>
            </a: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319747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923330"/>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JUDICIAL RESPONSES TO ANTI-VACCINATION</a:t>
            </a: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r>
              <a:rPr lang="en-GB" sz="2400" i="1" dirty="0">
                <a:solidFill>
                  <a:schemeClr val="tx1"/>
                </a:solidFill>
                <a:latin typeface="Garamond" panose="02020404030301010803" pitchFamily="18" charset="0"/>
              </a:rPr>
              <a:t>Re T (A Child) </a:t>
            </a:r>
            <a:r>
              <a:rPr lang="en-GB" sz="2400" dirty="0">
                <a:solidFill>
                  <a:schemeClr val="tx1"/>
                </a:solidFill>
                <a:latin typeface="Garamond" panose="02020404030301010803" pitchFamily="18" charset="0"/>
              </a:rPr>
              <a:t>[2020] EWHC 220</a:t>
            </a:r>
          </a:p>
          <a:p>
            <a:pPr lvl="0" algn="l"/>
            <a:endParaRPr lang="en-GB" sz="2400" dirty="0">
              <a:solidFill>
                <a:schemeClr val="tx1"/>
              </a:solidFill>
              <a:latin typeface="Garamond" panose="02020404030301010803" pitchFamily="18" charset="0"/>
            </a:endParaRPr>
          </a:p>
          <a:p>
            <a:pPr lvl="0" algn="l"/>
            <a:endParaRPr lang="en-GB" sz="2400" dirty="0">
              <a:solidFill>
                <a:schemeClr val="tx1"/>
              </a:solidFill>
              <a:latin typeface="Garamond" panose="02020404030301010803" pitchFamily="18" charset="0"/>
            </a:endParaRPr>
          </a:p>
          <a:p>
            <a:pPr lvl="0" algn="l"/>
            <a:r>
              <a:rPr lang="en-GB" sz="2400" dirty="0">
                <a:solidFill>
                  <a:schemeClr val="tx1"/>
                </a:solidFill>
                <a:latin typeface="Garamond" panose="02020404030301010803" pitchFamily="18" charset="0"/>
              </a:rPr>
              <a:t>The facts</a:t>
            </a: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2665460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1474763"/>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JUDICIAL RESPONSES TO ANTI-VACCINATION</a:t>
            </a:r>
          </a:p>
          <a:p>
            <a:pPr>
              <a:spcAft>
                <a:spcPts val="700"/>
              </a:spcAft>
            </a:pPr>
            <a:endParaRPr lang="en-US" sz="30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400" dirty="0">
                <a:solidFill>
                  <a:schemeClr val="tx1"/>
                </a:solidFill>
                <a:latin typeface="Garamond" panose="02020404030301010803" pitchFamily="18" charset="0"/>
              </a:rPr>
              <a:t>Key issues arising</a:t>
            </a:r>
          </a:p>
          <a:p>
            <a:pPr algn="l"/>
            <a:endParaRPr lang="en-GB" sz="2400" dirty="0">
              <a:solidFill>
                <a:srgbClr val="002060"/>
              </a:solidFill>
              <a:latin typeface="Garamond" panose="02020404030301010803" pitchFamily="18" charset="0"/>
            </a:endParaRPr>
          </a:p>
          <a:p>
            <a:pPr marL="514350" indent="-514350" algn="l">
              <a:buAutoNum type="romanLcParenBoth"/>
            </a:pPr>
            <a:r>
              <a:rPr lang="en-GB" sz="2400" dirty="0">
                <a:solidFill>
                  <a:schemeClr val="tx1"/>
                </a:solidFill>
                <a:latin typeface="Garamond" panose="02020404030301010803" pitchFamily="18" charset="0"/>
              </a:rPr>
              <a:t>s33 (3) or the inherent jurisdiction?;</a:t>
            </a:r>
          </a:p>
          <a:p>
            <a:pPr marL="514350" indent="-514350" algn="l">
              <a:buAutoNum type="romanLcParenBoth"/>
            </a:pPr>
            <a:r>
              <a:rPr lang="en-GB" sz="2400" dirty="0">
                <a:solidFill>
                  <a:schemeClr val="tx1"/>
                </a:solidFill>
                <a:latin typeface="Garamond" panose="02020404030301010803" pitchFamily="18" charset="0"/>
              </a:rPr>
              <a:t>Vaccinations: </a:t>
            </a:r>
            <a:r>
              <a:rPr lang="en-GB" sz="2400" i="1" dirty="0">
                <a:solidFill>
                  <a:schemeClr val="tx1"/>
                </a:solidFill>
                <a:latin typeface="Garamond" panose="02020404030301010803" pitchFamily="18" charset="0"/>
              </a:rPr>
              <a:t>‘grave</a:t>
            </a:r>
            <a:r>
              <a:rPr lang="en-GB" sz="2400" dirty="0">
                <a:solidFill>
                  <a:schemeClr val="tx1"/>
                </a:solidFill>
                <a:latin typeface="Garamond" panose="02020404030301010803" pitchFamily="18" charset="0"/>
              </a:rPr>
              <a:t>’ medical treatment or something else?</a:t>
            </a:r>
          </a:p>
          <a:p>
            <a:pPr marL="514350" indent="-514350" algn="l">
              <a:buAutoNum type="romanLcParenBoth"/>
            </a:pPr>
            <a:r>
              <a:rPr lang="en-GB" sz="2400" dirty="0">
                <a:solidFill>
                  <a:schemeClr val="tx1"/>
                </a:solidFill>
                <a:latin typeface="Garamond" panose="02020404030301010803" pitchFamily="18" charset="0"/>
              </a:rPr>
              <a:t>The need for expert evidence</a:t>
            </a:r>
          </a:p>
          <a:p>
            <a:pPr marL="514350" indent="-514350" algn="l">
              <a:buAutoNum type="romanLcParenBoth"/>
            </a:pPr>
            <a:r>
              <a:rPr lang="en-GB" sz="2400" dirty="0">
                <a:solidFill>
                  <a:schemeClr val="tx1"/>
                </a:solidFill>
                <a:latin typeface="Garamond" panose="02020404030301010803" pitchFamily="18" charset="0"/>
              </a:rPr>
              <a:t>Reiteration of a balance of harms and welfare based tests</a:t>
            </a: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3816702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1474763"/>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JUDICIAL RESPONSES TO ANTI-VACCINATION</a:t>
            </a:r>
          </a:p>
          <a:p>
            <a:pPr>
              <a:spcAft>
                <a:spcPts val="700"/>
              </a:spcAft>
            </a:pPr>
            <a:endParaRPr lang="en-US" sz="30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800" dirty="0">
                <a:solidFill>
                  <a:schemeClr val="tx1"/>
                </a:solidFill>
                <a:latin typeface="Garamond" panose="02020404030301010803" pitchFamily="18" charset="0"/>
              </a:rPr>
              <a:t>Advice and approaches</a:t>
            </a:r>
          </a:p>
          <a:p>
            <a:pPr algn="l"/>
            <a:endParaRPr lang="en-GB" sz="2800" dirty="0">
              <a:solidFill>
                <a:schemeClr val="tx1"/>
              </a:solidFill>
              <a:latin typeface="Garamond" panose="02020404030301010803" pitchFamily="18" charset="0"/>
            </a:endParaRPr>
          </a:p>
          <a:p>
            <a:pPr algn="l"/>
            <a:r>
              <a:rPr lang="en-GB" sz="2800" dirty="0">
                <a:solidFill>
                  <a:schemeClr val="tx1"/>
                </a:solidFill>
                <a:latin typeface="Garamond" panose="02020404030301010803" pitchFamily="18" charset="0"/>
              </a:rPr>
              <a:t>Experts vs non/purported experts</a:t>
            </a:r>
          </a:p>
          <a:p>
            <a:pPr algn="l"/>
            <a:endParaRPr lang="en-GB" sz="2800" dirty="0">
              <a:solidFill>
                <a:schemeClr val="tx1"/>
              </a:solidFill>
              <a:latin typeface="Garamond" panose="02020404030301010803" pitchFamily="18" charset="0"/>
            </a:endParaRPr>
          </a:p>
          <a:p>
            <a:pPr algn="l"/>
            <a:r>
              <a:rPr lang="en-GB" sz="2800" dirty="0">
                <a:solidFill>
                  <a:schemeClr val="tx1"/>
                </a:solidFill>
                <a:latin typeface="Garamond" panose="02020404030301010803" pitchFamily="18" charset="0"/>
              </a:rPr>
              <a:t>The appointment of a guardian?</a:t>
            </a:r>
          </a:p>
          <a:p>
            <a:pPr algn="l"/>
            <a:endParaRPr lang="en-GB" sz="2800" dirty="0">
              <a:solidFill>
                <a:srgbClr val="002060"/>
              </a:solidFill>
            </a:endParaRPr>
          </a:p>
          <a:p>
            <a:pPr algn="l"/>
            <a:endParaRPr lang="en-GB" sz="2400" dirty="0">
              <a:solidFill>
                <a:srgbClr val="002060"/>
              </a:solidFill>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2692016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1474763"/>
          </a:xfrm>
          <a:prstGeom prst="rect">
            <a:avLst/>
          </a:prstGeom>
          <a:noFill/>
        </p:spPr>
        <p:txBody>
          <a:bodyPr wrap="square" lIns="0" tIns="0" rIns="0" bIns="0" rtlCol="0" anchor="t" anchorCtr="0">
            <a:spAutoFit/>
          </a:bodyPr>
          <a:lstStyle/>
          <a:p>
            <a:pPr>
              <a:spcAft>
                <a:spcPts val="700"/>
              </a:spcAft>
            </a:pPr>
            <a:r>
              <a:rPr lang="en-US" sz="3000" dirty="0">
                <a:solidFill>
                  <a:srgbClr val="0A0B41"/>
                </a:solidFill>
                <a:latin typeface="Garamond" panose="02020404030301010803" pitchFamily="18" charset="0"/>
                <a:cs typeface="Cabin Regular"/>
              </a:rPr>
              <a:t>JUDICIAL RESPONSES TO ANTI-VACCINATION</a:t>
            </a:r>
          </a:p>
          <a:p>
            <a:pPr>
              <a:spcAft>
                <a:spcPts val="700"/>
              </a:spcAft>
            </a:pPr>
            <a:endParaRPr lang="en-US" sz="30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800" dirty="0">
                <a:solidFill>
                  <a:schemeClr val="tx1"/>
                </a:solidFill>
                <a:latin typeface="Garamond" panose="02020404030301010803" pitchFamily="18" charset="0"/>
              </a:rPr>
              <a:t>The appeal</a:t>
            </a:r>
          </a:p>
          <a:p>
            <a:pPr algn="l"/>
            <a:endParaRPr lang="en-GB" sz="2800" dirty="0">
              <a:solidFill>
                <a:schemeClr val="tx1"/>
              </a:solidFill>
              <a:latin typeface="Garamond" panose="02020404030301010803" pitchFamily="18" charset="0"/>
            </a:endParaRPr>
          </a:p>
          <a:p>
            <a:pPr algn="l"/>
            <a:r>
              <a:rPr lang="en-GB" sz="2800" dirty="0">
                <a:solidFill>
                  <a:schemeClr val="tx1"/>
                </a:solidFill>
                <a:latin typeface="Garamond" panose="02020404030301010803" pitchFamily="18" charset="0"/>
              </a:rPr>
              <a:t>Anti-vaccination and the current global health context</a:t>
            </a:r>
            <a:endParaRPr lang="en-GB" sz="2400" dirty="0">
              <a:solidFill>
                <a:schemeClr val="tx1"/>
              </a:solidFill>
              <a:latin typeface="Garamond" panose="02020404030301010803" pitchFamily="18" charset="0"/>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279296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13" y="2545766"/>
            <a:ext cx="9144000" cy="2251899"/>
          </a:xfrm>
          <a:prstGeom prst="rect">
            <a:avLst/>
          </a:prstGeom>
          <a:noFill/>
        </p:spPr>
        <p:txBody>
          <a:bodyPr wrap="square" rtlCol="0">
            <a:spAutoFit/>
          </a:bodyPr>
          <a:lstStyle/>
          <a:p>
            <a:pPr algn="ctr">
              <a:spcAft>
                <a:spcPts val="700"/>
              </a:spcAft>
            </a:pPr>
            <a:r>
              <a:rPr lang="en-US" sz="1200" dirty="0">
                <a:solidFill>
                  <a:srgbClr val="0A0B41"/>
                </a:solidFill>
                <a:latin typeface="Cabin"/>
                <a:cs typeface="Cabin"/>
              </a:rPr>
              <a:t>The 36 Group</a:t>
            </a:r>
            <a:r>
              <a:rPr lang="en-US" sz="1000" dirty="0">
                <a:solidFill>
                  <a:srgbClr val="0A0B41"/>
                </a:solidFill>
                <a:latin typeface="Cabin"/>
                <a:cs typeface="Cabin"/>
              </a:rPr>
              <a:t/>
            </a:r>
            <a:br>
              <a:rPr lang="en-US" sz="1000" dirty="0">
                <a:solidFill>
                  <a:srgbClr val="0A0B41"/>
                </a:solidFill>
                <a:latin typeface="Cabin"/>
                <a:cs typeface="Cabin"/>
              </a:rPr>
            </a:br>
            <a:r>
              <a:rPr lang="en-US" sz="1200" dirty="0">
                <a:solidFill>
                  <a:srgbClr val="0A0B41"/>
                </a:solidFill>
                <a:latin typeface="Cabin" panose="020B0803050202020004" pitchFamily="34" charset="0"/>
                <a:cs typeface="Cabin"/>
              </a:rPr>
              <a:t>4 Field Court</a:t>
            </a:r>
            <a:br>
              <a:rPr lang="en-US" sz="1200" dirty="0">
                <a:solidFill>
                  <a:srgbClr val="0A0B41"/>
                </a:solidFill>
                <a:latin typeface="Cabin" panose="020B0803050202020004" pitchFamily="34" charset="0"/>
                <a:cs typeface="Cabin"/>
              </a:rPr>
            </a:br>
            <a:r>
              <a:rPr lang="en-US" sz="1200" dirty="0">
                <a:solidFill>
                  <a:srgbClr val="0A0B41"/>
                </a:solidFill>
                <a:latin typeface="Cabin" panose="020B0803050202020004" pitchFamily="34" charset="0"/>
                <a:cs typeface="Cabin"/>
              </a:rPr>
              <a:t>London</a:t>
            </a:r>
            <a:br>
              <a:rPr lang="en-US" sz="1200" dirty="0">
                <a:solidFill>
                  <a:srgbClr val="0A0B41"/>
                </a:solidFill>
                <a:latin typeface="Cabin" panose="020B0803050202020004" pitchFamily="34" charset="0"/>
                <a:cs typeface="Cabin"/>
              </a:rPr>
            </a:br>
            <a:r>
              <a:rPr lang="en-GB" sz="1200" dirty="0">
                <a:solidFill>
                  <a:srgbClr val="0A0B41"/>
                </a:solidFill>
                <a:latin typeface="Cabin" panose="020B0803050202020004" pitchFamily="34" charset="0"/>
              </a:rPr>
              <a:t>WC1R 5EF</a:t>
            </a:r>
          </a:p>
          <a:p>
            <a:pPr algn="ctr">
              <a:spcAft>
                <a:spcPts val="700"/>
              </a:spcAft>
            </a:pPr>
            <a:r>
              <a:rPr lang="en-US" sz="1200" dirty="0">
                <a:solidFill>
                  <a:srgbClr val="0A0B41"/>
                </a:solidFill>
                <a:latin typeface="Cabin" panose="020B0803050202020004" pitchFamily="34" charset="0"/>
                <a:cs typeface="Cabin"/>
              </a:rPr>
              <a:t>DX  360 LDE</a:t>
            </a:r>
          </a:p>
          <a:p>
            <a:pPr algn="ctr"/>
            <a:r>
              <a:rPr lang="en-US" sz="1200" dirty="0">
                <a:solidFill>
                  <a:srgbClr val="0A0B41"/>
                </a:solidFill>
                <a:latin typeface="Cabin" panose="020B0803050202020004" pitchFamily="34" charset="0"/>
                <a:cs typeface="Cabin"/>
              </a:rPr>
              <a:t>T  020 7421 8000 </a:t>
            </a:r>
            <a:r>
              <a:rPr lang="en-US" sz="1100" dirty="0">
                <a:solidFill>
                  <a:srgbClr val="0A0B41"/>
                </a:solidFill>
                <a:latin typeface="Cabin"/>
                <a:cs typeface="Cabin"/>
              </a:rPr>
              <a:t/>
            </a:r>
            <a:br>
              <a:rPr lang="en-US" sz="1100" dirty="0">
                <a:solidFill>
                  <a:srgbClr val="0A0B41"/>
                </a:solidFill>
                <a:latin typeface="Cabin"/>
                <a:cs typeface="Cabin"/>
              </a:rPr>
            </a:br>
            <a:r>
              <a:rPr lang="en-US" sz="800" dirty="0">
                <a:solidFill>
                  <a:srgbClr val="0A0B41"/>
                </a:solidFill>
                <a:latin typeface="Cabin"/>
                <a:cs typeface="Cabin"/>
              </a:rPr>
              <a:t>F</a:t>
            </a:r>
            <a:r>
              <a:rPr lang="en-US" sz="900" dirty="0">
                <a:solidFill>
                  <a:srgbClr val="0A0B41"/>
                </a:solidFill>
                <a:latin typeface="Cabin"/>
                <a:cs typeface="Cabin"/>
              </a:rPr>
              <a:t>  </a:t>
            </a:r>
            <a:r>
              <a:rPr lang="en-US" sz="1100" dirty="0">
                <a:solidFill>
                  <a:srgbClr val="0A0B41"/>
                </a:solidFill>
                <a:latin typeface="Cabin"/>
                <a:cs typeface="Cabin"/>
              </a:rPr>
              <a:t>020 7421 8035</a:t>
            </a:r>
          </a:p>
          <a:p>
            <a:pPr algn="ctr">
              <a:spcAft>
                <a:spcPts val="800"/>
              </a:spcAft>
            </a:pPr>
            <a:r>
              <a:rPr lang="en-US" sz="800" dirty="0">
                <a:solidFill>
                  <a:srgbClr val="0A0B41"/>
                </a:solidFill>
                <a:latin typeface="Cabin"/>
                <a:cs typeface="Cabin"/>
              </a:rPr>
              <a:t>E</a:t>
            </a:r>
            <a:r>
              <a:rPr lang="en-US" sz="900" dirty="0">
                <a:solidFill>
                  <a:srgbClr val="0A0B41"/>
                </a:solidFill>
                <a:latin typeface="Cabin"/>
                <a:cs typeface="Cabin"/>
              </a:rPr>
              <a:t>  </a:t>
            </a:r>
            <a:r>
              <a:rPr lang="en-US" sz="1100" dirty="0">
                <a:solidFill>
                  <a:srgbClr val="0A0B41"/>
                </a:solidFill>
                <a:latin typeface="Cabin"/>
                <a:cs typeface="Cabin"/>
                <a:hlinkClick r:id="rId3"/>
              </a:rPr>
              <a:t>clerks@36family.co.uk</a:t>
            </a:r>
            <a:r>
              <a:rPr lang="en-US" sz="1100" dirty="0">
                <a:solidFill>
                  <a:srgbClr val="0A0B41"/>
                </a:solidFill>
                <a:latin typeface="Cabin"/>
                <a:cs typeface="Cabin"/>
              </a:rPr>
              <a:t/>
            </a:r>
            <a:br>
              <a:rPr lang="en-US" sz="1100" dirty="0">
                <a:solidFill>
                  <a:srgbClr val="0A0B41"/>
                </a:solidFill>
                <a:latin typeface="Cabin"/>
                <a:cs typeface="Cabin"/>
              </a:rPr>
            </a:br>
            <a:r>
              <a:rPr lang="en-US" sz="850" dirty="0">
                <a:solidFill>
                  <a:srgbClr val="0A0B41"/>
                </a:solidFill>
                <a:latin typeface="Cabin Regular"/>
                <a:cs typeface="Cabin Regular"/>
              </a:rPr>
              <a:t>W</a:t>
            </a:r>
            <a:r>
              <a:rPr lang="en-US" sz="1000" dirty="0">
                <a:solidFill>
                  <a:srgbClr val="0A0B41"/>
                </a:solidFill>
                <a:latin typeface="Cabin Regular"/>
                <a:cs typeface="Cabin Regular"/>
              </a:rPr>
              <a:t>  </a:t>
            </a:r>
            <a:r>
              <a:rPr lang="en-US" sz="1600" dirty="0">
                <a:solidFill>
                  <a:srgbClr val="0A0B41"/>
                </a:solidFill>
                <a:latin typeface="Cabin Regular"/>
                <a:cs typeface="Cabin Regular"/>
              </a:rPr>
              <a:t>36family.co.uk</a:t>
            </a:r>
          </a:p>
          <a:p>
            <a:pPr algn="ctr">
              <a:spcAft>
                <a:spcPts val="700"/>
              </a:spcAft>
            </a:pPr>
            <a:endParaRPr lang="en-US" sz="1200" dirty="0">
              <a:solidFill>
                <a:srgbClr val="0A0B41"/>
              </a:solidFill>
              <a:latin typeface="Cabin Regular"/>
              <a:cs typeface="Cabin Regular"/>
            </a:endParaRPr>
          </a:p>
        </p:txBody>
      </p:sp>
      <p:pic>
        <p:nvPicPr>
          <p:cNvPr id="8" name="Picture 7"/>
          <p:cNvPicPr>
            <a:picLocks noChangeAspect="1"/>
          </p:cNvPicPr>
          <p:nvPr/>
        </p:nvPicPr>
        <p:blipFill>
          <a:blip r:embed="rId4"/>
          <a:stretch>
            <a:fillRect/>
          </a:stretch>
        </p:blipFill>
        <p:spPr>
          <a:xfrm>
            <a:off x="3677113" y="498239"/>
            <a:ext cx="1803401" cy="1803401"/>
          </a:xfrm>
          <a:prstGeom prst="rect">
            <a:avLst/>
          </a:prstGeom>
        </p:spPr>
      </p:pic>
      <p:cxnSp>
        <p:nvCxnSpPr>
          <p:cNvPr id="16" name="Straight Connector 15"/>
          <p:cNvCxnSpPr/>
          <p:nvPr/>
        </p:nvCxnSpPr>
        <p:spPr>
          <a:xfrm rot="5400000">
            <a:off x="4578814" y="1019539"/>
            <a:ext cx="0" cy="2810933"/>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6981" y="4050110"/>
            <a:ext cx="930194" cy="930194"/>
          </a:xfrm>
          <a:prstGeom prst="rect">
            <a:avLst/>
          </a:prstGeom>
        </p:spPr>
      </p:pic>
      <p:grpSp>
        <p:nvGrpSpPr>
          <p:cNvPr id="9" name="Group 8"/>
          <p:cNvGrpSpPr/>
          <p:nvPr/>
        </p:nvGrpSpPr>
        <p:grpSpPr>
          <a:xfrm>
            <a:off x="285800" y="4371100"/>
            <a:ext cx="3598378" cy="613918"/>
            <a:chOff x="285799" y="4167739"/>
            <a:chExt cx="4790345" cy="817279"/>
          </a:xfrm>
        </p:grpSpPr>
        <p:pic>
          <p:nvPicPr>
            <p:cNvPr id="11" name="Picture 16" descr="Family Signatures (00000002)"/>
            <p:cNvPicPr>
              <a:picLocks noChangeAspect="1" noChangeArrowheads="1"/>
            </p:cNvPicPr>
            <p:nvPr/>
          </p:nvPicPr>
          <p:blipFill rotWithShape="1">
            <a:blip r:embed="rId6">
              <a:extLst>
                <a:ext uri="{28A0092B-C50C-407E-A947-70E740481C1C}">
                  <a14:useLocalDpi xmlns:a14="http://schemas.microsoft.com/office/drawing/2010/main" val="0"/>
                </a:ext>
              </a:extLst>
            </a:blip>
            <a:srcRect l="49136"/>
            <a:stretch/>
          </p:blipFill>
          <p:spPr bwMode="auto">
            <a:xfrm>
              <a:off x="2647017" y="4167739"/>
              <a:ext cx="2429127" cy="812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a995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21893" y="4184767"/>
              <a:ext cx="953026" cy="80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descr="image44d98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06049" y="4180053"/>
              <a:ext cx="540968" cy="782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4"/>
            <a:stretch>
              <a:fillRect/>
            </a:stretch>
          </p:blipFill>
          <p:spPr>
            <a:xfrm>
              <a:off x="285799" y="4180053"/>
              <a:ext cx="804965" cy="804965"/>
            </a:xfrm>
            <a:prstGeom prst="rect">
              <a:avLst/>
            </a:prstGeom>
          </p:spPr>
        </p:pic>
      </p:grpSp>
    </p:spTree>
    <p:extLst>
      <p:ext uri="{BB962C8B-B14F-4D97-AF65-F5344CB8AC3E}">
        <p14:creationId xmlns:p14="http://schemas.microsoft.com/office/powerpoint/2010/main" val="3152860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492443"/>
          </a:xfrm>
          <a:prstGeom prst="rect">
            <a:avLst/>
          </a:prstGeom>
          <a:noFill/>
        </p:spPr>
        <p:txBody>
          <a:bodyPr wrap="square" lIns="0" tIns="0" rIns="0" bIns="0" rtlCol="0" anchor="t" anchorCtr="0">
            <a:spAutoFit/>
          </a:bodyPr>
          <a:lstStyle/>
          <a:p>
            <a:pPr>
              <a:spcAft>
                <a:spcPts val="700"/>
              </a:spcAft>
            </a:pPr>
            <a:r>
              <a:rPr lang="en-US" sz="3200">
                <a:solidFill>
                  <a:srgbClr val="0A0B41"/>
                </a:solidFill>
                <a:latin typeface="Cabin Regular"/>
                <a:cs typeface="Cabin Regular"/>
              </a:rPr>
              <a:t>A Bit about TT</a:t>
            </a:r>
            <a:endParaRPr lang="en-US" sz="32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254010" y="1244600"/>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GB" sz="2400" dirty="0">
                <a:solidFill>
                  <a:schemeClr val="tx1"/>
                </a:solidFill>
              </a:rPr>
              <a:t>He has made a documentary about his journey as a parent -‘Seahorse’, which has been shown at a number of film festivals and was broadcast by the BBC in September 2019. His anonymity order was varied in a separate judgment issued by the President on 11 July 2019: [2019] EWHC 1823 (Fam). </a:t>
            </a:r>
          </a:p>
          <a:p>
            <a:pPr marL="457200" indent="-457200" algn="l">
              <a:buFont typeface="Arial" panose="020B0604020202020204" pitchFamily="34" charset="0"/>
              <a:buChar char="•"/>
            </a:pPr>
            <a:endParaRPr lang="en-GB" sz="2400" dirty="0">
              <a:solidFill>
                <a:srgbClr val="002060"/>
              </a:solidFill>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Tree>
    <p:extLst>
      <p:ext uri="{BB962C8B-B14F-4D97-AF65-F5344CB8AC3E}">
        <p14:creationId xmlns:p14="http://schemas.microsoft.com/office/powerpoint/2010/main" val="3803098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461665"/>
          </a:xfrm>
          <a:prstGeom prst="rect">
            <a:avLst/>
          </a:prstGeom>
          <a:noFill/>
        </p:spPr>
        <p:txBody>
          <a:bodyPr wrap="square" lIns="0" tIns="0" rIns="0" bIns="0" rtlCol="0" anchor="t" anchorCtr="0">
            <a:spAutoFit/>
          </a:bodyPr>
          <a:lstStyle/>
          <a:p>
            <a:pPr>
              <a:spcAft>
                <a:spcPts val="700"/>
              </a:spcAft>
            </a:pPr>
            <a:r>
              <a:rPr lang="en-US" sz="3000">
                <a:solidFill>
                  <a:srgbClr val="0A0B41"/>
                </a:solidFill>
                <a:latin typeface="Cabin Regular"/>
                <a:cs typeface="Cabin Regular"/>
              </a:rPr>
              <a:t>The Claim</a:t>
            </a:r>
            <a:endParaRPr lang="en-US" sz="30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endParaRPr lang="en-GB" sz="2400" dirty="0">
              <a:solidFill>
                <a:srgbClr val="002060"/>
              </a:solidFill>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
        <p:nvSpPr>
          <p:cNvPr id="3" name="Rectangle 2"/>
          <p:cNvSpPr/>
          <p:nvPr/>
        </p:nvSpPr>
        <p:spPr>
          <a:xfrm>
            <a:off x="1346752" y="1251217"/>
            <a:ext cx="6450496" cy="2585323"/>
          </a:xfrm>
          <a:prstGeom prst="rect">
            <a:avLst/>
          </a:prstGeom>
        </p:spPr>
        <p:txBody>
          <a:bodyPr wrap="square">
            <a:spAutoFit/>
          </a:bodyPr>
          <a:lstStyle/>
          <a:p>
            <a:pPr marL="285750" indent="-285750">
              <a:buFont typeface="Arial" panose="020B0604020202020204" pitchFamily="34" charset="0"/>
              <a:buChar char="•"/>
            </a:pPr>
            <a:r>
              <a:rPr lang="en-GB" dirty="0"/>
              <a:t>Two part claim</a:t>
            </a:r>
          </a:p>
          <a:p>
            <a:pPr marL="285750" indent="-285750">
              <a:buFont typeface="Arial" panose="020B0604020202020204" pitchFamily="34" charset="0"/>
              <a:buChar char="•"/>
            </a:pPr>
            <a:r>
              <a:rPr lang="en-GB" dirty="0"/>
              <a:t>Firstly Judicial review of the decision of the Registrar General to not recognise him as a father </a:t>
            </a:r>
          </a:p>
          <a:p>
            <a:pPr marL="285750" indent="-285750">
              <a:buFont typeface="Arial" panose="020B0604020202020204" pitchFamily="34" charset="0"/>
              <a:buChar char="•"/>
            </a:pPr>
            <a:r>
              <a:rPr lang="en-GB" dirty="0"/>
              <a:t>Secondly a Part 8 Claim – a declaration of incompatibility under section 4 of the Human Rights Act 1998 (“the HRA”) on the ground that the domestic regime is incompatible with his and/or YY’s Convention rights under Articles 8 and 14 of the European Convention on Human Rights (“the Convention”). </a:t>
            </a:r>
          </a:p>
        </p:txBody>
      </p:sp>
    </p:spTree>
    <p:extLst>
      <p:ext uri="{BB962C8B-B14F-4D97-AF65-F5344CB8AC3E}">
        <p14:creationId xmlns:p14="http://schemas.microsoft.com/office/powerpoint/2010/main" val="4127367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461665"/>
          </a:xfrm>
          <a:prstGeom prst="rect">
            <a:avLst/>
          </a:prstGeom>
          <a:noFill/>
        </p:spPr>
        <p:txBody>
          <a:bodyPr wrap="square" lIns="0" tIns="0" rIns="0" bIns="0" rtlCol="0" anchor="t" anchorCtr="0">
            <a:spAutoFit/>
          </a:bodyPr>
          <a:lstStyle/>
          <a:p>
            <a:pPr>
              <a:spcAft>
                <a:spcPts val="700"/>
              </a:spcAft>
            </a:pPr>
            <a:r>
              <a:rPr lang="en-US" sz="3000">
                <a:solidFill>
                  <a:srgbClr val="0A0B41"/>
                </a:solidFill>
                <a:latin typeface="Cabin Regular"/>
                <a:cs typeface="Cabin Regular"/>
              </a:rPr>
              <a:t>Cases on Transgender issue</a:t>
            </a:r>
            <a:endParaRPr lang="en-US" sz="30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endParaRPr lang="en-GB" sz="2400" dirty="0">
              <a:solidFill>
                <a:srgbClr val="002060"/>
              </a:solidFill>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
        <p:nvSpPr>
          <p:cNvPr id="3" name="Rectangle 2"/>
          <p:cNvSpPr/>
          <p:nvPr/>
        </p:nvSpPr>
        <p:spPr>
          <a:xfrm>
            <a:off x="876478" y="1070420"/>
            <a:ext cx="7538324" cy="3293209"/>
          </a:xfrm>
          <a:prstGeom prst="rect">
            <a:avLst/>
          </a:prstGeom>
        </p:spPr>
        <p:txBody>
          <a:bodyPr wrap="square">
            <a:spAutoFit/>
          </a:bodyPr>
          <a:lstStyle/>
          <a:p>
            <a:pPr marL="285750" indent="-285750">
              <a:buFont typeface="Arial" panose="020B0604020202020204" pitchFamily="34" charset="0"/>
              <a:buChar char="•"/>
            </a:pPr>
            <a:r>
              <a:rPr lang="en-GB" sz="1600" dirty="0"/>
              <a:t>There have been a handful of cases addressing transgender rights/ issues:</a:t>
            </a:r>
          </a:p>
          <a:p>
            <a:pPr marL="285750" indent="-285750">
              <a:buFont typeface="Arial" panose="020B0604020202020204" pitchFamily="34" charset="0"/>
              <a:buChar char="•"/>
            </a:pPr>
            <a:r>
              <a:rPr lang="en-GB" sz="1600" dirty="0"/>
              <a:t>Re A [2017] EWCA </a:t>
            </a:r>
            <a:r>
              <a:rPr lang="en-GB" sz="1600" dirty="0" err="1"/>
              <a:t>Civ</a:t>
            </a:r>
            <a:r>
              <a:rPr lang="en-GB" sz="1600" dirty="0"/>
              <a:t> 2164CA (</a:t>
            </a:r>
            <a:r>
              <a:rPr lang="en-GB" sz="1600" dirty="0" err="1"/>
              <a:t>Civ</a:t>
            </a:r>
            <a:r>
              <a:rPr lang="en-GB" sz="1600" dirty="0"/>
              <a:t> </a:t>
            </a:r>
            <a:r>
              <a:rPr lang="en-GB" sz="1600" dirty="0" err="1"/>
              <a:t>Div</a:t>
            </a:r>
            <a:r>
              <a:rPr lang="en-GB" sz="1600" dirty="0"/>
              <a:t>) LTL 20/12/2017 : [2018] 4 WLR 60 : [2017] : [2018] 3 All ER 316 : 7 RFL (8th) 1 : [2018] 2 FCR 559 : [2018] 2 FLR 800 : [2017] 12 WLUK </a:t>
            </a:r>
            <a:r>
              <a:rPr lang="en-GB" sz="1600" dirty="0" smtClean="0"/>
              <a:t>566</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JA v (1) AM (2) THE CHILDREN (ACTING BY THEIR GUARDIAN) (2020)[2020] EWFC 3: [2020] 1 WLUK </a:t>
            </a:r>
            <a:r>
              <a:rPr lang="en-GB" sz="1600" dirty="0" smtClean="0"/>
              <a:t>92</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P v P (TRANSGENDER APPLICANT FOR DECLARATION OF VALID MARRIAGE) sub nom AP v JP (2019)[2019] EWHC 3105 (Fam</a:t>
            </a:r>
            <a:r>
              <a:rPr lang="en-GB" sz="1600" dirty="0" smtClean="0"/>
              <a:t>)</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Re TT - [2019] EWHC 2384 (Fam) [2019] 9 WLUK 296 : [2019] HRLR 17 : [2019] 3 WLR 1195 : [2020] 1 FCR 114 : [2020] Fam 45</a:t>
            </a:r>
          </a:p>
        </p:txBody>
      </p:sp>
    </p:spTree>
    <p:extLst>
      <p:ext uri="{BB962C8B-B14F-4D97-AF65-F5344CB8AC3E}">
        <p14:creationId xmlns:p14="http://schemas.microsoft.com/office/powerpoint/2010/main" val="1944370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54010" y="141715"/>
            <a:ext cx="6013443" cy="461665"/>
          </a:xfrm>
          <a:prstGeom prst="rect">
            <a:avLst/>
          </a:prstGeom>
          <a:noFill/>
        </p:spPr>
        <p:txBody>
          <a:bodyPr wrap="square" lIns="0" tIns="0" rIns="0" bIns="0" rtlCol="0" anchor="t" anchorCtr="0">
            <a:spAutoFit/>
          </a:bodyPr>
          <a:lstStyle/>
          <a:p>
            <a:pPr>
              <a:spcAft>
                <a:spcPts val="700"/>
              </a:spcAft>
            </a:pPr>
            <a:r>
              <a:rPr lang="en-US" sz="3000">
                <a:solidFill>
                  <a:srgbClr val="0A0B41"/>
                </a:solidFill>
                <a:latin typeface="Cabin Regular"/>
                <a:cs typeface="Cabin Regular"/>
              </a:rPr>
              <a:t>More cases</a:t>
            </a:r>
            <a:endParaRPr lang="en-US" sz="3000" dirty="0">
              <a:solidFill>
                <a:srgbClr val="0A0B41"/>
              </a:solidFill>
              <a:latin typeface="Cabin Regular"/>
              <a:cs typeface="Cabin Regular"/>
            </a:endParaRPr>
          </a:p>
        </p:txBody>
      </p:sp>
      <p:grpSp>
        <p:nvGrpSpPr>
          <p:cNvPr id="2" name="Group 1"/>
          <p:cNvGrpSpPr/>
          <p:nvPr/>
        </p:nvGrpSpPr>
        <p:grpSpPr>
          <a:xfrm>
            <a:off x="5910743" y="174625"/>
            <a:ext cx="3016292" cy="443944"/>
            <a:chOff x="5941864" y="204795"/>
            <a:chExt cx="3016292" cy="443944"/>
          </a:xfrm>
        </p:grpSpPr>
        <p:pic>
          <p:nvPicPr>
            <p:cNvPr id="28" name="Picture 27"/>
            <p:cNvPicPr>
              <a:picLocks noChangeAspect="1"/>
            </p:cNvPicPr>
            <p:nvPr/>
          </p:nvPicPr>
          <p:blipFill>
            <a:blip r:embed="rId3"/>
            <a:stretch>
              <a:fillRect/>
            </a:stretch>
          </p:blipFill>
          <p:spPr>
            <a:xfrm>
              <a:off x="8517043" y="204795"/>
              <a:ext cx="441113" cy="441112"/>
            </a:xfrm>
            <a:prstGeom prst="rect">
              <a:avLst/>
            </a:prstGeom>
          </p:spPr>
        </p:pic>
        <p:cxnSp>
          <p:nvCxnSpPr>
            <p:cNvPr id="29" name="Straight Connector 28"/>
            <p:cNvCxnSpPr/>
            <p:nvPr/>
          </p:nvCxnSpPr>
          <p:spPr>
            <a:xfrm>
              <a:off x="8445923" y="204795"/>
              <a:ext cx="0" cy="443944"/>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941864" y="349840"/>
              <a:ext cx="2432939" cy="156141"/>
            </a:xfrm>
            <a:prstGeom prst="rect">
              <a:avLst/>
            </a:prstGeom>
            <a:noFill/>
          </p:spPr>
          <p:txBody>
            <a:bodyPr wrap="square" lIns="0" tIns="0" rIns="0" bIns="0" rtlCol="0" anchor="t" anchorCtr="0">
              <a:spAutoFit/>
            </a:bodyPr>
            <a:lstStyle/>
            <a:p>
              <a:pPr algn="r">
                <a:spcAft>
                  <a:spcPts val="700"/>
                </a:spcAft>
              </a:pPr>
              <a:endParaRPr lang="en-US" sz="1000" dirty="0">
                <a:solidFill>
                  <a:srgbClr val="0A0B41"/>
                </a:solidFill>
                <a:latin typeface="Cabin Regular"/>
                <a:cs typeface="Cabin Regular"/>
              </a:endParaRPr>
            </a:p>
          </p:txBody>
        </p:sp>
      </p:grpSp>
      <p:pic>
        <p:nvPicPr>
          <p:cNvPr id="4" name="Picture 3"/>
          <p:cNvPicPr>
            <a:picLocks noChangeAspect="1"/>
          </p:cNvPicPr>
          <p:nvPr/>
        </p:nvPicPr>
        <p:blipFill>
          <a:blip r:embed="rId4"/>
          <a:stretch>
            <a:fillRect/>
          </a:stretch>
        </p:blipFill>
        <p:spPr>
          <a:xfrm>
            <a:off x="0" y="245622"/>
            <a:ext cx="154800" cy="309600"/>
          </a:xfrm>
          <a:prstGeom prst="rect">
            <a:avLst/>
          </a:prstGeom>
        </p:spPr>
      </p:pic>
      <p:sp>
        <p:nvSpPr>
          <p:cNvPr id="11" name="Content Placeholder 2"/>
          <p:cNvSpPr txBox="1">
            <a:spLocks/>
          </p:cNvSpPr>
          <p:nvPr/>
        </p:nvSpPr>
        <p:spPr>
          <a:xfrm>
            <a:off x="323528" y="1514062"/>
            <a:ext cx="8496944" cy="302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endParaRPr lang="en-GB" sz="2400" dirty="0">
              <a:solidFill>
                <a:srgbClr val="002060"/>
              </a:solidFill>
            </a:endParaRPr>
          </a:p>
          <a:p>
            <a:pPr algn="l"/>
            <a:endParaRPr lang="en-GB" sz="2400" dirty="0">
              <a:solidFill>
                <a:srgbClr val="00206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4071" y="4267200"/>
            <a:ext cx="713104" cy="713104"/>
          </a:xfrm>
          <a:prstGeom prst="rect">
            <a:avLst/>
          </a:prstGeom>
        </p:spPr>
      </p:pic>
      <p:sp>
        <p:nvSpPr>
          <p:cNvPr id="5" name="Rectangle 4"/>
          <p:cNvSpPr/>
          <p:nvPr/>
        </p:nvSpPr>
        <p:spPr>
          <a:xfrm>
            <a:off x="783077" y="997232"/>
            <a:ext cx="7577845" cy="3539430"/>
          </a:xfrm>
          <a:prstGeom prst="rect">
            <a:avLst/>
          </a:prstGeom>
        </p:spPr>
        <p:txBody>
          <a:bodyPr wrap="square">
            <a:spAutoFit/>
          </a:bodyPr>
          <a:lstStyle/>
          <a:p>
            <a:r>
              <a:rPr lang="en-GB" sz="1600" dirty="0"/>
              <a:t>RE J (A CHILD) (2016)A mother had caused her son significant emotional harm by making him live as a girl. A care order would be made and the boy would continue to live with his father, in whose care he had flourished.[2016] EWHC 2430 (Fam)Fam </a:t>
            </a:r>
            <a:r>
              <a:rPr lang="en-GB" sz="1600" dirty="0" err="1"/>
              <a:t>Div</a:t>
            </a:r>
            <a:r>
              <a:rPr lang="en-GB" sz="1600" dirty="0"/>
              <a:t> (Hayden J) 21/10/2016References: LTL 26/10/2016 : [2016] 10 WLUK 490</a:t>
            </a:r>
          </a:p>
          <a:p>
            <a:endParaRPr lang="en-GB" sz="1600" dirty="0"/>
          </a:p>
          <a:p>
            <a:r>
              <a:rPr lang="en-GB" sz="1600" dirty="0"/>
              <a:t>PD v (1) SD (2) JD (3) X COUNTY COUNCIL (2015)A 16-year-old who had disengaged from his adoptive parents, been placed into foster care and wished to receive medical treatment to become a male, was entitled, as a matter of law, to privacy in respect of his medical treatment and for his parents not to receive any information about his treatment or day-to-day life. The balance fell decisively in favour of his ECHR art.8 rights rather than those of his parents.[2015] EWHC 4103 (Fam)Fam </a:t>
            </a:r>
            <a:r>
              <a:rPr lang="en-GB" sz="1600" dirty="0" err="1"/>
              <a:t>Div</a:t>
            </a:r>
            <a:r>
              <a:rPr lang="en-GB" sz="1600" dirty="0"/>
              <a:t> (</a:t>
            </a:r>
            <a:r>
              <a:rPr lang="en-GB" sz="1600" dirty="0" err="1"/>
              <a:t>Keehan</a:t>
            </a:r>
            <a:r>
              <a:rPr lang="en-GB" sz="1600" dirty="0"/>
              <a:t> J) 26/08/2015References: LTL 14/3/2016 : [2016] Fam Law 561 : [2015] 8 WLUK 297</a:t>
            </a:r>
          </a:p>
        </p:txBody>
      </p:sp>
    </p:spTree>
    <p:extLst>
      <p:ext uri="{BB962C8B-B14F-4D97-AF65-F5344CB8AC3E}">
        <p14:creationId xmlns:p14="http://schemas.microsoft.com/office/powerpoint/2010/main" val="144650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13" y="2545766"/>
            <a:ext cx="9144000" cy="2251899"/>
          </a:xfrm>
          <a:prstGeom prst="rect">
            <a:avLst/>
          </a:prstGeom>
          <a:noFill/>
        </p:spPr>
        <p:txBody>
          <a:bodyPr wrap="square" rtlCol="0">
            <a:spAutoFit/>
          </a:bodyPr>
          <a:lstStyle/>
          <a:p>
            <a:pPr algn="ctr">
              <a:spcAft>
                <a:spcPts val="700"/>
              </a:spcAft>
            </a:pPr>
            <a:r>
              <a:rPr lang="en-US" sz="1200" dirty="0">
                <a:solidFill>
                  <a:srgbClr val="0A0B41"/>
                </a:solidFill>
                <a:latin typeface="Cabin"/>
                <a:cs typeface="Cabin"/>
              </a:rPr>
              <a:t>The 36 </a:t>
            </a:r>
            <a:r>
              <a:rPr lang="en-US" sz="1200" dirty="0" smtClean="0">
                <a:solidFill>
                  <a:srgbClr val="0A0B41"/>
                </a:solidFill>
                <a:latin typeface="Cabin"/>
                <a:cs typeface="Cabin"/>
              </a:rPr>
              <a:t>Group</a:t>
            </a:r>
            <a:r>
              <a:rPr lang="en-US" sz="1000" dirty="0">
                <a:solidFill>
                  <a:srgbClr val="0A0B41"/>
                </a:solidFill>
                <a:latin typeface="Cabin"/>
                <a:cs typeface="Cabin"/>
              </a:rPr>
              <a:t/>
            </a:r>
            <a:br>
              <a:rPr lang="en-US" sz="1000" dirty="0">
                <a:solidFill>
                  <a:srgbClr val="0A0B41"/>
                </a:solidFill>
                <a:latin typeface="Cabin"/>
                <a:cs typeface="Cabin"/>
              </a:rPr>
            </a:br>
            <a:r>
              <a:rPr lang="en-US" sz="1200" dirty="0">
                <a:solidFill>
                  <a:srgbClr val="0A0B41"/>
                </a:solidFill>
                <a:latin typeface="Cabin" panose="020B0803050202020004" pitchFamily="34" charset="0"/>
                <a:cs typeface="Cabin"/>
              </a:rPr>
              <a:t>4 Field </a:t>
            </a:r>
            <a:r>
              <a:rPr lang="en-US" sz="1200" dirty="0" smtClean="0">
                <a:solidFill>
                  <a:srgbClr val="0A0B41"/>
                </a:solidFill>
                <a:latin typeface="Cabin" panose="020B0803050202020004" pitchFamily="34" charset="0"/>
                <a:cs typeface="Cabin"/>
              </a:rPr>
              <a:t>Court</a:t>
            </a:r>
            <a:br>
              <a:rPr lang="en-US" sz="1200" dirty="0" smtClean="0">
                <a:solidFill>
                  <a:srgbClr val="0A0B41"/>
                </a:solidFill>
                <a:latin typeface="Cabin" panose="020B0803050202020004" pitchFamily="34" charset="0"/>
                <a:cs typeface="Cabin"/>
              </a:rPr>
            </a:br>
            <a:r>
              <a:rPr lang="en-US" sz="1200" dirty="0" smtClean="0">
                <a:solidFill>
                  <a:srgbClr val="0A0B41"/>
                </a:solidFill>
                <a:latin typeface="Cabin" panose="020B0803050202020004" pitchFamily="34" charset="0"/>
                <a:cs typeface="Cabin"/>
              </a:rPr>
              <a:t>London</a:t>
            </a:r>
            <a:r>
              <a:rPr lang="en-US" sz="1200" dirty="0">
                <a:solidFill>
                  <a:srgbClr val="0A0B41"/>
                </a:solidFill>
                <a:latin typeface="Cabin" panose="020B0803050202020004" pitchFamily="34" charset="0"/>
                <a:cs typeface="Cabin"/>
              </a:rPr>
              <a:t/>
            </a:r>
            <a:br>
              <a:rPr lang="en-US" sz="1200" dirty="0">
                <a:solidFill>
                  <a:srgbClr val="0A0B41"/>
                </a:solidFill>
                <a:latin typeface="Cabin" panose="020B0803050202020004" pitchFamily="34" charset="0"/>
                <a:cs typeface="Cabin"/>
              </a:rPr>
            </a:br>
            <a:r>
              <a:rPr lang="en-GB" sz="1200" dirty="0" smtClean="0">
                <a:solidFill>
                  <a:srgbClr val="0A0B41"/>
                </a:solidFill>
                <a:latin typeface="Cabin" panose="020B0803050202020004" pitchFamily="34" charset="0"/>
              </a:rPr>
              <a:t>WC1R </a:t>
            </a:r>
            <a:r>
              <a:rPr lang="en-GB" sz="1200" dirty="0">
                <a:solidFill>
                  <a:srgbClr val="0A0B41"/>
                </a:solidFill>
                <a:latin typeface="Cabin" panose="020B0803050202020004" pitchFamily="34" charset="0"/>
              </a:rPr>
              <a:t>5EF</a:t>
            </a:r>
          </a:p>
          <a:p>
            <a:pPr algn="ctr">
              <a:spcAft>
                <a:spcPts val="700"/>
              </a:spcAft>
            </a:pPr>
            <a:r>
              <a:rPr lang="en-US" sz="1200" dirty="0">
                <a:solidFill>
                  <a:srgbClr val="0A0B41"/>
                </a:solidFill>
                <a:latin typeface="Cabin" panose="020B0803050202020004" pitchFamily="34" charset="0"/>
                <a:cs typeface="Cabin"/>
              </a:rPr>
              <a:t>DX  360 LDE</a:t>
            </a:r>
          </a:p>
          <a:p>
            <a:pPr algn="ctr"/>
            <a:r>
              <a:rPr lang="en-US" sz="1200" dirty="0">
                <a:solidFill>
                  <a:srgbClr val="0A0B41"/>
                </a:solidFill>
                <a:latin typeface="Cabin" panose="020B0803050202020004" pitchFamily="34" charset="0"/>
                <a:cs typeface="Cabin"/>
              </a:rPr>
              <a:t>T  020 7421 </a:t>
            </a:r>
            <a:r>
              <a:rPr lang="en-US" sz="1200" dirty="0" smtClean="0">
                <a:solidFill>
                  <a:srgbClr val="0A0B41"/>
                </a:solidFill>
                <a:latin typeface="Cabin" panose="020B0803050202020004" pitchFamily="34" charset="0"/>
                <a:cs typeface="Cabin"/>
              </a:rPr>
              <a:t>8019 </a:t>
            </a:r>
            <a:r>
              <a:rPr lang="en-US" sz="1100" dirty="0">
                <a:solidFill>
                  <a:srgbClr val="0A0B41"/>
                </a:solidFill>
                <a:latin typeface="Cabin"/>
                <a:cs typeface="Cabin"/>
              </a:rPr>
              <a:t/>
            </a:r>
            <a:br>
              <a:rPr lang="en-US" sz="1100" dirty="0">
                <a:solidFill>
                  <a:srgbClr val="0A0B41"/>
                </a:solidFill>
                <a:latin typeface="Cabin"/>
                <a:cs typeface="Cabin"/>
              </a:rPr>
            </a:br>
            <a:r>
              <a:rPr lang="en-US" sz="800" dirty="0">
                <a:solidFill>
                  <a:srgbClr val="0A0B41"/>
                </a:solidFill>
                <a:latin typeface="Cabin"/>
                <a:cs typeface="Cabin"/>
              </a:rPr>
              <a:t>F</a:t>
            </a:r>
            <a:r>
              <a:rPr lang="en-US" sz="900" dirty="0">
                <a:solidFill>
                  <a:srgbClr val="0A0B41"/>
                </a:solidFill>
                <a:latin typeface="Cabin"/>
                <a:cs typeface="Cabin"/>
              </a:rPr>
              <a:t>  </a:t>
            </a:r>
            <a:r>
              <a:rPr lang="en-US" sz="1100" dirty="0">
                <a:solidFill>
                  <a:srgbClr val="0A0B41"/>
                </a:solidFill>
                <a:latin typeface="Cabin"/>
                <a:cs typeface="Cabin"/>
              </a:rPr>
              <a:t>020 7421 8035</a:t>
            </a:r>
          </a:p>
          <a:p>
            <a:pPr algn="ctr">
              <a:spcAft>
                <a:spcPts val="800"/>
              </a:spcAft>
            </a:pPr>
            <a:r>
              <a:rPr lang="en-US" sz="800" dirty="0">
                <a:solidFill>
                  <a:srgbClr val="0A0B41"/>
                </a:solidFill>
                <a:latin typeface="Cabin"/>
                <a:cs typeface="Cabin"/>
              </a:rPr>
              <a:t>E</a:t>
            </a:r>
            <a:r>
              <a:rPr lang="en-US" sz="900" dirty="0">
                <a:solidFill>
                  <a:srgbClr val="0A0B41"/>
                </a:solidFill>
                <a:latin typeface="Cabin"/>
                <a:cs typeface="Cabin"/>
              </a:rPr>
              <a:t>  </a:t>
            </a:r>
            <a:r>
              <a:rPr lang="en-US" sz="1100" dirty="0" smtClean="0">
                <a:solidFill>
                  <a:srgbClr val="0A0B41"/>
                </a:solidFill>
                <a:latin typeface="Cabin"/>
                <a:cs typeface="Cabin"/>
                <a:hlinkClick r:id="rId3"/>
              </a:rPr>
              <a:t>clerks@36family.co.uk</a:t>
            </a:r>
            <a:r>
              <a:rPr lang="en-US" sz="1100" dirty="0" smtClean="0">
                <a:solidFill>
                  <a:srgbClr val="0A0B41"/>
                </a:solidFill>
                <a:latin typeface="Cabin"/>
                <a:cs typeface="Cabin"/>
              </a:rPr>
              <a:t/>
            </a:r>
            <a:br>
              <a:rPr lang="en-US" sz="1100" dirty="0" smtClean="0">
                <a:solidFill>
                  <a:srgbClr val="0A0B41"/>
                </a:solidFill>
                <a:latin typeface="Cabin"/>
                <a:cs typeface="Cabin"/>
              </a:rPr>
            </a:br>
            <a:r>
              <a:rPr lang="en-US" sz="850" dirty="0" smtClean="0">
                <a:solidFill>
                  <a:srgbClr val="0A0B41"/>
                </a:solidFill>
                <a:latin typeface="Cabin Regular"/>
                <a:cs typeface="Cabin Regular"/>
              </a:rPr>
              <a:t>W</a:t>
            </a:r>
            <a:r>
              <a:rPr lang="en-US" sz="1000" dirty="0" smtClean="0">
                <a:solidFill>
                  <a:srgbClr val="0A0B41"/>
                </a:solidFill>
                <a:latin typeface="Cabin Regular"/>
                <a:cs typeface="Cabin Regular"/>
              </a:rPr>
              <a:t>  </a:t>
            </a:r>
            <a:r>
              <a:rPr lang="en-US" sz="1600" dirty="0">
                <a:solidFill>
                  <a:srgbClr val="0A0B41"/>
                </a:solidFill>
                <a:latin typeface="Cabin Regular"/>
                <a:cs typeface="Cabin Regular"/>
              </a:rPr>
              <a:t>36family.co.uk</a:t>
            </a:r>
          </a:p>
          <a:p>
            <a:pPr algn="ctr">
              <a:spcAft>
                <a:spcPts val="700"/>
              </a:spcAft>
            </a:pPr>
            <a:endParaRPr lang="en-US" sz="1200" dirty="0">
              <a:solidFill>
                <a:srgbClr val="0A0B41"/>
              </a:solidFill>
              <a:latin typeface="Cabin Regular"/>
              <a:cs typeface="Cabin Regular"/>
            </a:endParaRPr>
          </a:p>
        </p:txBody>
      </p:sp>
      <p:pic>
        <p:nvPicPr>
          <p:cNvPr id="8" name="Picture 7"/>
          <p:cNvPicPr>
            <a:picLocks noChangeAspect="1"/>
          </p:cNvPicPr>
          <p:nvPr/>
        </p:nvPicPr>
        <p:blipFill>
          <a:blip r:embed="rId4"/>
          <a:stretch>
            <a:fillRect/>
          </a:stretch>
        </p:blipFill>
        <p:spPr>
          <a:xfrm>
            <a:off x="3677113" y="498239"/>
            <a:ext cx="1803401" cy="1803401"/>
          </a:xfrm>
          <a:prstGeom prst="rect">
            <a:avLst/>
          </a:prstGeom>
        </p:spPr>
      </p:pic>
      <p:cxnSp>
        <p:nvCxnSpPr>
          <p:cNvPr id="16" name="Straight Connector 15"/>
          <p:cNvCxnSpPr/>
          <p:nvPr/>
        </p:nvCxnSpPr>
        <p:spPr>
          <a:xfrm rot="5400000">
            <a:off x="4578814" y="1019539"/>
            <a:ext cx="0" cy="2810933"/>
          </a:xfrm>
          <a:prstGeom prst="line">
            <a:avLst/>
          </a:prstGeom>
          <a:ln>
            <a:solidFill>
              <a:srgbClr val="A9A9A9"/>
            </a:solidFill>
          </a:ln>
        </p:spPr>
        <p:style>
          <a:lnRef idx="1">
            <a:schemeClr val="dk1"/>
          </a:lnRef>
          <a:fillRef idx="0">
            <a:schemeClr val="dk1"/>
          </a:fillRef>
          <a:effectRef idx="0">
            <a:schemeClr val="dk1"/>
          </a:effectRef>
          <a:fontRef idx="minor">
            <a:schemeClr val="tx1"/>
          </a:fontRef>
        </p:style>
      </p:cxn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6981" y="4050110"/>
            <a:ext cx="930194" cy="930194"/>
          </a:xfrm>
          <a:prstGeom prst="rect">
            <a:avLst/>
          </a:prstGeom>
        </p:spPr>
      </p:pic>
    </p:spTree>
    <p:extLst>
      <p:ext uri="{BB962C8B-B14F-4D97-AF65-F5344CB8AC3E}">
        <p14:creationId xmlns:p14="http://schemas.microsoft.com/office/powerpoint/2010/main" val="1843146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36Family-Sept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microsoft.com/sharepoint/v3/field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36Family-Sept2016.potx</Template>
  <TotalTime>1181</TotalTime>
  <Words>2960</Words>
  <Application>Microsoft Office PowerPoint</Application>
  <PresentationFormat>On-screen Show (16:9)</PresentationFormat>
  <Paragraphs>327</Paragraphs>
  <Slides>45</Slides>
  <Notes>44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ArialMT</vt:lpstr>
      <vt:lpstr>Cabin</vt:lpstr>
      <vt:lpstr>Cabin Regular</vt:lpstr>
      <vt:lpstr>Calibri</vt:lpstr>
      <vt:lpstr>Garamond</vt:lpstr>
      <vt:lpstr>36Family-Sept2016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DEFINITION OF PARENTAL ALIENATION</vt:lpstr>
      <vt:lpstr>PowerPoint Presentation</vt:lpstr>
      <vt:lpstr>Characteristics of Aligned parent/ Alienated parent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Alternative options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Danny Chapman</cp:lastModifiedBy>
  <cp:revision>153</cp:revision>
  <dcterms:created xsi:type="dcterms:W3CDTF">2010-04-12T23:12:02Z</dcterms:created>
  <dcterms:modified xsi:type="dcterms:W3CDTF">2020-04-23T11:45:05Z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